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26"/>
  </p:notesMasterIdLst>
  <p:handoutMasterIdLst>
    <p:handoutMasterId r:id="rId27"/>
  </p:handoutMasterIdLst>
  <p:sldIdLst>
    <p:sldId id="346" r:id="rId2"/>
    <p:sldId id="368" r:id="rId3"/>
    <p:sldId id="387" r:id="rId4"/>
    <p:sldId id="369" r:id="rId5"/>
    <p:sldId id="370" r:id="rId6"/>
    <p:sldId id="371" r:id="rId7"/>
    <p:sldId id="391" r:id="rId8"/>
    <p:sldId id="372" r:id="rId9"/>
    <p:sldId id="392" r:id="rId10"/>
    <p:sldId id="373" r:id="rId11"/>
    <p:sldId id="374" r:id="rId12"/>
    <p:sldId id="375" r:id="rId13"/>
    <p:sldId id="376" r:id="rId14"/>
    <p:sldId id="377" r:id="rId15"/>
    <p:sldId id="378" r:id="rId16"/>
    <p:sldId id="390" r:id="rId17"/>
    <p:sldId id="379" r:id="rId18"/>
    <p:sldId id="380" r:id="rId19"/>
    <p:sldId id="381" r:id="rId20"/>
    <p:sldId id="382" r:id="rId21"/>
    <p:sldId id="385" r:id="rId22"/>
    <p:sldId id="388" r:id="rId23"/>
    <p:sldId id="389" r:id="rId24"/>
    <p:sldId id="386"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dington Mahuku" initials="P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E600"/>
    <a:srgbClr val="808080"/>
    <a:srgbClr val="FFD200"/>
    <a:srgbClr val="646464"/>
    <a:srgbClr val="B4B4B4"/>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9" autoAdjust="0"/>
    <p:restoredTop sz="91413" autoAdjust="0"/>
  </p:normalViewPr>
  <p:slideViewPr>
    <p:cSldViewPr>
      <p:cViewPr>
        <p:scale>
          <a:sx n="90" d="100"/>
          <a:sy n="90" d="100"/>
        </p:scale>
        <p:origin x="186"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157043" y="9025099"/>
            <a:ext cx="1275189" cy="142707"/>
          </a:xfrm>
          <a:prstGeom prst="rect">
            <a:avLst/>
          </a:prstGeom>
          <a:noFill/>
          <a:ln w="9525">
            <a:noFill/>
            <a:miter lim="800000"/>
            <a:headEnd/>
            <a:tailEnd/>
          </a:ln>
          <a:effectLst/>
        </p:spPr>
        <p:txBody>
          <a:bodyPr lIns="0" tIns="0" rIns="0" bIns="0"/>
          <a:lstStyle/>
          <a:p>
            <a:r>
              <a:rPr lang="en-US" sz="1100" dirty="0">
                <a:cs typeface="Arial" charset="0"/>
              </a:rPr>
              <a:t>May 22, 2008</a:t>
            </a:r>
          </a:p>
        </p:txBody>
      </p:sp>
      <p:sp>
        <p:nvSpPr>
          <p:cNvPr id="69639" name="Rectangle 7"/>
          <p:cNvSpPr>
            <a:spLocks noChangeArrowheads="1"/>
          </p:cNvSpPr>
          <p:nvPr/>
        </p:nvSpPr>
        <p:spPr bwMode="auto">
          <a:xfrm>
            <a:off x="2454583" y="9025099"/>
            <a:ext cx="2035277" cy="194459"/>
          </a:xfrm>
          <a:prstGeom prst="rect">
            <a:avLst/>
          </a:prstGeom>
          <a:noFill/>
          <a:ln w="9525">
            <a:noFill/>
            <a:miter lim="800000"/>
            <a:headEnd/>
            <a:tailEnd/>
          </a:ln>
          <a:effectLst/>
        </p:spPr>
        <p:txBody>
          <a:bodyPr lIns="0" tIns="0" rIns="0" bIns="0"/>
          <a:lstStyle/>
          <a:p>
            <a:r>
              <a:rPr lang="en-US" sz="1100" dirty="0">
                <a:cs typeface="Arial" charset="0"/>
              </a:rPr>
              <a:t>Presentation title</a:t>
            </a:r>
          </a:p>
        </p:txBody>
      </p:sp>
      <p:sp>
        <p:nvSpPr>
          <p:cNvPr id="69640" name="Rectangle 8"/>
          <p:cNvSpPr>
            <a:spLocks noChangeArrowheads="1"/>
          </p:cNvSpPr>
          <p:nvPr/>
        </p:nvSpPr>
        <p:spPr bwMode="auto">
          <a:xfrm>
            <a:off x="1617543" y="9025099"/>
            <a:ext cx="656440" cy="194459"/>
          </a:xfrm>
          <a:prstGeom prst="rect">
            <a:avLst/>
          </a:prstGeom>
          <a:noFill/>
          <a:ln w="9525">
            <a:noFill/>
            <a:miter lim="800000"/>
            <a:headEnd/>
            <a:tailEnd/>
          </a:ln>
          <a:effectLst/>
        </p:spPr>
        <p:txBody>
          <a:bodyPr lIns="0" tIns="0" rIns="0" bIns="0"/>
          <a:lstStyle/>
          <a:p>
            <a:r>
              <a:rPr lang="en-US" sz="1100" dirty="0">
                <a:cs typeface="Arial" charset="0"/>
              </a:rPr>
              <a:t>Page </a:t>
            </a:r>
            <a:fld id="{74984DEF-64B7-4B0D-9CAD-88AC71C7ACA2}" type="slidenum">
              <a:rPr lang="en-US" sz="1100">
                <a:cs typeface="Arial" charset="0"/>
              </a:rPr>
              <a:pPr/>
              <a:t>‹#›</a:t>
            </a:fld>
            <a:endParaRPr lang="en-US" sz="1100" dirty="0">
              <a:cs typeface="Arial" charset="0"/>
            </a:endParaRPr>
          </a:p>
        </p:txBody>
      </p:sp>
      <p:pic>
        <p:nvPicPr>
          <p:cNvPr id="69641" name="Picture 9" descr="logo_tagblack"/>
          <p:cNvPicPr>
            <a:picLocks noChangeAspect="1" noChangeArrowheads="1"/>
          </p:cNvPicPr>
          <p:nvPr/>
        </p:nvPicPr>
        <p:blipFill>
          <a:blip r:embed="rId2" cstate="print"/>
          <a:srcRect/>
          <a:stretch>
            <a:fillRect/>
          </a:stretch>
        </p:blipFill>
        <p:spPr bwMode="auto">
          <a:xfrm>
            <a:off x="5403850" y="8844753"/>
            <a:ext cx="1469923" cy="329326"/>
          </a:xfrm>
          <a:prstGeom prst="rect">
            <a:avLst/>
          </a:prstGeom>
          <a:noFill/>
        </p:spPr>
      </p:pic>
    </p:spTree>
    <p:extLst>
      <p:ext uri="{BB962C8B-B14F-4D97-AF65-F5344CB8AC3E}">
        <p14:creationId xmlns:p14="http://schemas.microsoft.com/office/powerpoint/2010/main" val="3767020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0412" y="4416104"/>
            <a:ext cx="5609576" cy="418244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0" name="Rectangle 8"/>
          <p:cNvSpPr>
            <a:spLocks noChangeArrowheads="1"/>
          </p:cNvSpPr>
          <p:nvPr/>
        </p:nvSpPr>
        <p:spPr bwMode="auto">
          <a:xfrm>
            <a:off x="157043" y="9025099"/>
            <a:ext cx="1275189" cy="142707"/>
          </a:xfrm>
          <a:prstGeom prst="rect">
            <a:avLst/>
          </a:prstGeom>
          <a:noFill/>
          <a:ln w="9525">
            <a:noFill/>
            <a:miter lim="800000"/>
            <a:headEnd/>
            <a:tailEnd/>
          </a:ln>
          <a:effectLst/>
        </p:spPr>
        <p:txBody>
          <a:bodyPr lIns="0" tIns="0" rIns="0" bIns="0"/>
          <a:lstStyle/>
          <a:p>
            <a:r>
              <a:rPr lang="en-US" sz="1100" dirty="0">
                <a:cs typeface="Arial" charset="0"/>
              </a:rPr>
              <a:t>May 22, 2008</a:t>
            </a:r>
          </a:p>
        </p:txBody>
      </p:sp>
      <p:sp>
        <p:nvSpPr>
          <p:cNvPr id="8201" name="Rectangle 9"/>
          <p:cNvSpPr>
            <a:spLocks noChangeArrowheads="1"/>
          </p:cNvSpPr>
          <p:nvPr/>
        </p:nvSpPr>
        <p:spPr bwMode="auto">
          <a:xfrm>
            <a:off x="2454583" y="9025099"/>
            <a:ext cx="2035277" cy="194459"/>
          </a:xfrm>
          <a:prstGeom prst="rect">
            <a:avLst/>
          </a:prstGeom>
          <a:noFill/>
          <a:ln w="9525">
            <a:noFill/>
            <a:miter lim="800000"/>
            <a:headEnd/>
            <a:tailEnd/>
          </a:ln>
          <a:effectLst/>
        </p:spPr>
        <p:txBody>
          <a:bodyPr lIns="0" tIns="0" rIns="0" bIns="0"/>
          <a:lstStyle/>
          <a:p>
            <a:r>
              <a:rPr lang="en-US" sz="1100" dirty="0">
                <a:cs typeface="Arial" charset="0"/>
              </a:rPr>
              <a:t>Presentation title</a:t>
            </a:r>
          </a:p>
        </p:txBody>
      </p:sp>
      <p:sp>
        <p:nvSpPr>
          <p:cNvPr id="8202" name="Rectangle 10"/>
          <p:cNvSpPr>
            <a:spLocks noChangeArrowheads="1"/>
          </p:cNvSpPr>
          <p:nvPr/>
        </p:nvSpPr>
        <p:spPr bwMode="auto">
          <a:xfrm>
            <a:off x="1617543" y="9025099"/>
            <a:ext cx="656440" cy="194459"/>
          </a:xfrm>
          <a:prstGeom prst="rect">
            <a:avLst/>
          </a:prstGeom>
          <a:noFill/>
          <a:ln w="9525">
            <a:noFill/>
            <a:miter lim="800000"/>
            <a:headEnd/>
            <a:tailEnd/>
          </a:ln>
          <a:effectLst/>
        </p:spPr>
        <p:txBody>
          <a:bodyPr lIns="0" tIns="0" rIns="0" bIns="0"/>
          <a:lstStyle/>
          <a:p>
            <a:r>
              <a:rPr lang="en-US" sz="1100" dirty="0">
                <a:cs typeface="Arial" charset="0"/>
              </a:rPr>
              <a:t>Page </a:t>
            </a:r>
            <a:fld id="{FA5FCB97-0EDB-4471-BEA3-C3A3F240EE22}" type="slidenum">
              <a:rPr lang="en-US" sz="1100">
                <a:cs typeface="Arial" charset="0"/>
              </a:rPr>
              <a:pPr/>
              <a:t>‹#›</a:t>
            </a:fld>
            <a:endParaRPr lang="en-US" sz="1100" dirty="0">
              <a:cs typeface="Arial" charset="0"/>
            </a:endParaRPr>
          </a:p>
        </p:txBody>
      </p:sp>
      <p:pic>
        <p:nvPicPr>
          <p:cNvPr id="8203" name="Picture 11" descr="logo_tagblack"/>
          <p:cNvPicPr>
            <a:picLocks noChangeAspect="1" noChangeArrowheads="1"/>
          </p:cNvPicPr>
          <p:nvPr/>
        </p:nvPicPr>
        <p:blipFill>
          <a:blip r:embed="rId2"/>
          <a:srcRect/>
          <a:stretch>
            <a:fillRect/>
          </a:stretch>
        </p:blipFill>
        <p:spPr bwMode="auto">
          <a:xfrm>
            <a:off x="5403850" y="8844753"/>
            <a:ext cx="1469923" cy="329326"/>
          </a:xfrm>
          <a:prstGeom prst="rect">
            <a:avLst/>
          </a:prstGeom>
          <a:noFill/>
        </p:spPr>
      </p:pic>
    </p:spTree>
    <p:extLst>
      <p:ext uri="{BB962C8B-B14F-4D97-AF65-F5344CB8AC3E}">
        <p14:creationId xmlns:p14="http://schemas.microsoft.com/office/powerpoint/2010/main" val="33994605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9388"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60363" indent="1905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3900" indent="1778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81088" indent="176213"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lnSpc>
                <a:spcPct val="90000"/>
              </a:lnSpc>
            </a:pPr>
            <a:r>
              <a:rPr lang="en-GB" sz="1000" dirty="0"/>
              <a:t>For information on applying this template onto existing presentations, refer to the notes on slide 2 of this presentation.</a:t>
            </a:r>
          </a:p>
          <a:p>
            <a:pPr>
              <a:lnSpc>
                <a:spcPct val="90000"/>
              </a:lnSpc>
            </a:pPr>
            <a:r>
              <a:rPr lang="en-GB" sz="1000" dirty="0"/>
              <a:t>The Input area of the Beam can be customized to reflect the content of the</a:t>
            </a:r>
            <a:br>
              <a:rPr lang="en-GB" sz="1000" dirty="0"/>
            </a:br>
            <a:r>
              <a:rPr lang="en-GB" sz="1000" dirty="0"/>
              <a:t>presentation. The Input area is an AutoShape with a picture fill. To change this, ensure you have the image you wish to use (ideally a </a:t>
            </a:r>
            <a:r>
              <a:rPr lang="en-GB" sz="1000" b="1" dirty="0"/>
              <a:t>.jpg</a:t>
            </a:r>
            <a:r>
              <a:rPr lang="en-GB" sz="1000" dirty="0"/>
              <a:t> or a </a:t>
            </a:r>
            <a:r>
              <a:rPr lang="en-GB" sz="1000" b="1" dirty="0"/>
              <a:t>.png</a:t>
            </a:r>
            <a:r>
              <a:rPr lang="en-GB" sz="1000" dirty="0"/>
              <a:t> file) in an accessible folder. The image should have a ratio of 1:1 to ensure it does not appear distorted.</a:t>
            </a:r>
          </a:p>
          <a:p>
            <a:pPr>
              <a:lnSpc>
                <a:spcPct val="90000"/>
              </a:lnSpc>
            </a:pPr>
            <a:r>
              <a:rPr lang="en-GB" sz="1000" dirty="0"/>
              <a:t>Acceptable images for importing into the Input area of the Beam are the three approved graphics (lines), and black and white photography or illustrations which follow the principles laid out on </a:t>
            </a:r>
            <a:r>
              <a:rPr lang="en-GB" sz="1000" i="1" dirty="0"/>
              <a:t>The Branding Zone. </a:t>
            </a:r>
            <a:r>
              <a:rPr lang="en-GB" sz="1000" dirty="0"/>
              <a:t>Color images should never be imported into this area.</a:t>
            </a:r>
          </a:p>
          <a:p>
            <a:pPr>
              <a:lnSpc>
                <a:spcPct val="90000"/>
              </a:lnSpc>
            </a:pPr>
            <a:r>
              <a:rPr lang="en-GB" sz="1000" dirty="0"/>
              <a:t>To create a thank you slide with a picture in the Input area of the Beam, duplicate this master slide and create a new master slide. If using the graphic on the title slide the same should be used on the thank you slide. If using a picture in the Input area of the Beam in the title slide, the same or different but related picture can be used on the thank you slide. </a:t>
            </a:r>
          </a:p>
          <a:p>
            <a:pPr>
              <a:lnSpc>
                <a:spcPct val="90000"/>
              </a:lnSpc>
            </a:pPr>
            <a:r>
              <a:rPr lang="en-GB" sz="1000" dirty="0"/>
              <a:t>Customize the Input area of the Beam as described below. </a:t>
            </a:r>
          </a:p>
          <a:p>
            <a:pPr lvl="1">
              <a:lnSpc>
                <a:spcPct val="90000"/>
              </a:lnSpc>
            </a:pPr>
            <a:r>
              <a:rPr lang="en-GB" sz="1000" dirty="0"/>
              <a:t>Click on the </a:t>
            </a:r>
            <a:r>
              <a:rPr lang="en-GB" sz="1000" b="1" dirty="0"/>
              <a:t>View</a:t>
            </a:r>
            <a:r>
              <a:rPr lang="en-GB" sz="1000" dirty="0"/>
              <a:t> tab from the menu bar and select </a:t>
            </a:r>
            <a:r>
              <a:rPr lang="en-GB" sz="1000" b="1" dirty="0"/>
              <a:t>Master&gt;Slide Master</a:t>
            </a:r>
          </a:p>
          <a:p>
            <a:pPr lvl="1">
              <a:lnSpc>
                <a:spcPct val="90000"/>
              </a:lnSpc>
            </a:pPr>
            <a:r>
              <a:rPr lang="en-GB" sz="1000" dirty="0"/>
              <a:t>Right-click on the Input graphic and select </a:t>
            </a:r>
            <a:r>
              <a:rPr lang="en-GB" sz="1000" b="1" dirty="0"/>
              <a:t>Format AutoShape</a:t>
            </a:r>
          </a:p>
          <a:p>
            <a:pPr lvl="1">
              <a:lnSpc>
                <a:spcPct val="90000"/>
              </a:lnSpc>
            </a:pPr>
            <a:r>
              <a:rPr lang="en-GB" sz="1000" dirty="0"/>
              <a:t>From the </a:t>
            </a:r>
            <a:r>
              <a:rPr lang="en-GB" sz="1000" b="1" dirty="0"/>
              <a:t>Fill</a:t>
            </a:r>
            <a:r>
              <a:rPr lang="en-GB" sz="1000" dirty="0"/>
              <a:t> menu, under the </a:t>
            </a:r>
            <a:r>
              <a:rPr lang="en-GB" sz="1000" b="1" dirty="0"/>
              <a:t>Color and Lines</a:t>
            </a:r>
            <a:r>
              <a:rPr lang="en-GB" sz="1000" dirty="0"/>
              <a:t> tab, click on the drop-down arrow next to </a:t>
            </a:r>
            <a:r>
              <a:rPr lang="en-GB" sz="1000" b="1" dirty="0"/>
              <a:t>Color</a:t>
            </a:r>
            <a:r>
              <a:rPr lang="en-GB" sz="1000" dirty="0"/>
              <a:t> and select the </a:t>
            </a:r>
            <a:r>
              <a:rPr lang="en-GB" sz="1000" b="1" dirty="0"/>
              <a:t>Fill Effects</a:t>
            </a:r>
            <a:r>
              <a:rPr lang="en-GB" sz="1000" dirty="0"/>
              <a:t> menu</a:t>
            </a:r>
          </a:p>
          <a:p>
            <a:pPr lvl="1">
              <a:lnSpc>
                <a:spcPct val="90000"/>
              </a:lnSpc>
            </a:pPr>
            <a:r>
              <a:rPr lang="en-GB" sz="1000" dirty="0"/>
              <a:t>From the </a:t>
            </a:r>
            <a:r>
              <a:rPr lang="en-GB" sz="1000" b="1" dirty="0"/>
              <a:t>Picture</a:t>
            </a:r>
            <a:r>
              <a:rPr lang="en-GB" sz="1000" dirty="0"/>
              <a:t> tab, click on </a:t>
            </a:r>
            <a:r>
              <a:rPr lang="en-GB" sz="1000" b="1" dirty="0"/>
              <a:t>Select Picture</a:t>
            </a:r>
            <a:r>
              <a:rPr lang="en-GB" sz="1000" dirty="0"/>
              <a:t>. Navigate to the folder containing the image you wish to insert in the Input area. Highlight the image and tick the </a:t>
            </a:r>
            <a:r>
              <a:rPr lang="en-GB" sz="1000" b="1" dirty="0"/>
              <a:t>Lock picture aspect ratio</a:t>
            </a:r>
            <a:r>
              <a:rPr lang="en-GB" sz="1000" dirty="0"/>
              <a:t> box. Click on </a:t>
            </a:r>
            <a:r>
              <a:rPr lang="en-GB" sz="1000" b="1" dirty="0"/>
              <a:t>OK</a:t>
            </a:r>
            <a:r>
              <a:rPr lang="en-GB" sz="1000" dirty="0"/>
              <a:t>.</a:t>
            </a:r>
          </a:p>
          <a:p>
            <a:pPr lvl="1">
              <a:lnSpc>
                <a:spcPct val="90000"/>
              </a:lnSpc>
            </a:pPr>
            <a:r>
              <a:rPr lang="en-GB" sz="1000" dirty="0"/>
              <a:t>You can now preview the image before continuing. If you are happy with how it looks, click </a:t>
            </a:r>
            <a:r>
              <a:rPr lang="en-GB" sz="1000" b="1" dirty="0"/>
              <a:t>Ok</a:t>
            </a:r>
            <a:r>
              <a:rPr lang="en-GB" sz="1000" dirty="0"/>
              <a:t> to continue. Otherwise, repeat the process until you are happy with your selected image</a:t>
            </a:r>
          </a:p>
          <a:p>
            <a:pPr lvl="1">
              <a:lnSpc>
                <a:spcPct val="90000"/>
              </a:lnSpc>
            </a:pPr>
            <a:r>
              <a:rPr lang="en-GB" sz="1000" dirty="0"/>
              <a:t>To exit from </a:t>
            </a:r>
            <a:r>
              <a:rPr lang="en-GB" sz="1000" b="1" dirty="0"/>
              <a:t>Master View</a:t>
            </a:r>
            <a:r>
              <a:rPr lang="en-GB" sz="1000" dirty="0"/>
              <a:t>, click on </a:t>
            </a:r>
            <a:r>
              <a:rPr lang="en-GB" sz="1000" b="1" dirty="0"/>
              <a:t>View&gt;Normal</a:t>
            </a:r>
            <a:r>
              <a:rPr lang="en-GB" sz="1000" dirty="0"/>
              <a:t>. The change you made to the Input graphic should now be visible on the title slide</a:t>
            </a: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p:spPr>
        <p:txBody>
          <a:bodyPr tIns="0"/>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062288" y="4354513"/>
            <a:ext cx="5541962" cy="1019175"/>
          </a:xfrm>
        </p:spPr>
        <p:txBody>
          <a:bodyPr/>
          <a:lstStyle>
            <a:lvl1pPr marL="0" indent="0">
              <a:lnSpc>
                <a:spcPct val="85000"/>
              </a:lnSpc>
              <a:buFont typeface="Arial" charset="0"/>
              <a:buNone/>
              <a:defRPr sz="2000"/>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ChangeArrowheads="1"/>
          </p:cNvSpPr>
          <p:nvPr/>
        </p:nvSpPr>
        <p:spPr bwMode="auto">
          <a:xfrm>
            <a:off x="4556497" y="6419850"/>
            <a:ext cx="663575" cy="196850"/>
          </a:xfrm>
          <a:prstGeom prst="rect">
            <a:avLst/>
          </a:prstGeom>
          <a:noFill/>
          <a:ln w="9525">
            <a:noFill/>
            <a:miter lim="800000"/>
            <a:headEnd/>
            <a:tailEnd/>
          </a:ln>
          <a:effectLst/>
        </p:spPr>
        <p:txBody>
          <a:bodyPr lIns="0" tIns="0" rIns="0" bIns="0"/>
          <a:lstStyle/>
          <a:p>
            <a:r>
              <a:rPr lang="en-US" sz="1100" dirty="0">
                <a:solidFill>
                  <a:srgbClr val="000000"/>
                </a:solidFill>
                <a:cs typeface="Arial" charset="0"/>
              </a:rPr>
              <a:t>Page </a:t>
            </a:r>
            <a:fld id="{92377386-EE50-4FE3-9EAA-3F82571A0486}" type="slidenum">
              <a:rPr lang="en-US" sz="1100">
                <a:solidFill>
                  <a:srgbClr val="000000"/>
                </a:solidFill>
                <a:cs typeface="Arial" charset="0"/>
              </a:rPr>
              <a:pPr/>
              <a:t>‹#›</a:t>
            </a:fld>
            <a:endParaRPr lang="en-US" sz="1100" dirty="0">
              <a:solidFill>
                <a:srgbClr val="000000"/>
              </a:solidFill>
              <a:cs typeface="Arial" charset="0"/>
            </a:endParaRPr>
          </a:p>
        </p:txBody>
      </p:sp>
      <p:sp>
        <p:nvSpPr>
          <p:cNvPr id="1034" name="Line 10"/>
          <p:cNvSpPr>
            <a:spLocks noChangeShapeType="1"/>
          </p:cNvSpPr>
          <p:nvPr/>
        </p:nvSpPr>
        <p:spPr bwMode="auto">
          <a:xfrm>
            <a:off x="455613" y="1042988"/>
            <a:ext cx="8229600" cy="0"/>
          </a:xfrm>
          <a:prstGeom prst="line">
            <a:avLst/>
          </a:prstGeom>
          <a:noFill/>
          <a:ln w="19050">
            <a:solidFill>
              <a:srgbClr val="FFD200"/>
            </a:solidFill>
            <a:round/>
            <a:headEnd/>
            <a:tailEnd/>
          </a:ln>
          <a:effectLst/>
        </p:spPr>
        <p:txBody>
          <a:bodyPr wrap="none" anchor="ctr"/>
          <a:lstStyle/>
          <a:p>
            <a:endParaRPr lang="en-US" dirty="0"/>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dirty="0"/>
          </a:p>
        </p:txBody>
      </p:sp>
      <p:sp>
        <p:nvSpPr>
          <p:cNvPr id="1036" name="Line 12"/>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dirty="0"/>
          </a:p>
        </p:txBody>
      </p:sp>
      <p:graphicFrame>
        <p:nvGraphicFramePr>
          <p:cNvPr id="19457" name="Object 1"/>
          <p:cNvGraphicFramePr>
            <a:graphicFrameLocks noChangeAspect="1"/>
          </p:cNvGraphicFramePr>
          <p:nvPr/>
        </p:nvGraphicFramePr>
        <p:xfrm>
          <a:off x="446758" y="6309320"/>
          <a:ext cx="1604962" cy="548680"/>
        </p:xfrm>
        <a:graphic>
          <a:graphicData uri="http://schemas.openxmlformats.org/presentationml/2006/ole">
            <mc:AlternateContent xmlns:mc="http://schemas.openxmlformats.org/markup-compatibility/2006">
              <mc:Choice xmlns:v="urn:schemas-microsoft-com:vml" Requires="v">
                <p:oleObj spid="_x0000_s19487" r:id="rId14" imgW="6419048" imgH="2534004" progId="">
                  <p:embed/>
                </p:oleObj>
              </mc:Choice>
              <mc:Fallback>
                <p:oleObj r:id="rId14" imgW="6419048" imgH="2534004" progId="">
                  <p:embed/>
                  <p:pic>
                    <p:nvPicPr>
                      <p:cNvPr id="0" name="Picture 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6758" y="6309320"/>
                        <a:ext cx="1604962" cy="548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ctrTitle"/>
          </p:nvPr>
        </p:nvSpPr>
        <p:spPr>
          <a:xfrm>
            <a:off x="2987824" y="3140969"/>
            <a:ext cx="5613251" cy="573630"/>
          </a:xfrm>
        </p:spPr>
        <p:txBody>
          <a:bodyPr/>
          <a:lstStyle/>
          <a:p>
            <a:r>
              <a:rPr lang="en-ZA" sz="2000" dirty="0"/>
              <a:t/>
            </a:r>
            <a:br>
              <a:rPr lang="en-ZA" sz="2000" dirty="0"/>
            </a:br>
            <a:r>
              <a:rPr lang="en-ZA" sz="2000" dirty="0"/>
              <a:t/>
            </a:r>
            <a:br>
              <a:rPr lang="en-ZA" sz="2000" dirty="0"/>
            </a:br>
            <a:r>
              <a:rPr lang="en-ZA" sz="2000" dirty="0"/>
              <a:t> </a:t>
            </a:r>
            <a:br>
              <a:rPr lang="en-ZA" sz="2000" dirty="0"/>
            </a:br>
            <a:r>
              <a:rPr lang="en-ZA" sz="2000" dirty="0"/>
              <a:t/>
            </a:r>
            <a:br>
              <a:rPr lang="en-ZA" sz="2000" dirty="0"/>
            </a:br>
            <a:endParaRPr lang="en-ZA" sz="2400"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dirty="0"/>
          </a:p>
        </p:txBody>
      </p:sp>
      <p:graphicFrame>
        <p:nvGraphicFramePr>
          <p:cNvPr id="19457" name="Object 1"/>
          <p:cNvGraphicFramePr>
            <a:graphicFrameLocks noChangeAspect="1"/>
          </p:cNvGraphicFramePr>
          <p:nvPr/>
        </p:nvGraphicFramePr>
        <p:xfrm>
          <a:off x="5845996" y="5877272"/>
          <a:ext cx="1606324" cy="679352"/>
        </p:xfrm>
        <a:graphic>
          <a:graphicData uri="http://schemas.openxmlformats.org/presentationml/2006/ole">
            <mc:AlternateContent xmlns:mc="http://schemas.openxmlformats.org/markup-compatibility/2006">
              <mc:Choice xmlns:v="urn:schemas-microsoft-com:vml" Requires="v">
                <p:oleObj spid="_x0000_s20514" r:id="rId4" imgW="6419048" imgH="2534004" progId="">
                  <p:embed/>
                </p:oleObj>
              </mc:Choice>
              <mc:Fallback>
                <p:oleObj r:id="rId4" imgW="6419048" imgH="2534004" progId="">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996" y="5877272"/>
                        <a:ext cx="1606324" cy="679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539552" y="2459504"/>
            <a:ext cx="8352928" cy="224676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smtClean="0">
                <a:ln>
                  <a:noFill/>
                </a:ln>
                <a:solidFill>
                  <a:srgbClr val="000000"/>
                </a:solidFill>
                <a:effectLst/>
                <a:uLnTx/>
                <a:uFillTx/>
                <a:latin typeface="Arial"/>
                <a:ea typeface="+mj-ea"/>
                <a:cs typeface="+mj-cs"/>
              </a:rPr>
              <a:t>National Department of Public Works</a:t>
            </a:r>
            <a:br>
              <a:rPr kumimoji="0" lang="en-ZA" sz="2000" b="1" i="0" u="none" strike="noStrike" kern="0" cap="none" spc="0" normalizeH="0" baseline="0" noProof="0" dirty="0" smtClean="0">
                <a:ln>
                  <a:noFill/>
                </a:ln>
                <a:solidFill>
                  <a:srgbClr val="000000"/>
                </a:solidFill>
                <a:effectLst/>
                <a:uLnTx/>
                <a:uFillTx/>
                <a:latin typeface="Arial"/>
                <a:ea typeface="+mj-ea"/>
                <a:cs typeface="+mj-cs"/>
              </a:rPr>
            </a:br>
            <a:r>
              <a:rPr kumimoji="0" lang="en-ZA" sz="2000" b="1" i="0" u="none" strike="noStrike" kern="0" cap="none" spc="0" normalizeH="0" baseline="0" noProof="0" dirty="0" smtClean="0">
                <a:ln>
                  <a:noFill/>
                </a:ln>
                <a:solidFill>
                  <a:srgbClr val="000000"/>
                </a:solidFill>
                <a:effectLst/>
                <a:uLnTx/>
                <a:uFillTx/>
                <a:latin typeface="Arial"/>
                <a:ea typeface="+mj-ea"/>
                <a:cs typeface="+mj-cs"/>
              </a:rPr>
              <a:t>IAR Programme</a:t>
            </a:r>
            <a:br>
              <a:rPr kumimoji="0" lang="en-ZA" sz="2000" b="1" i="0" u="none" strike="noStrike" kern="0" cap="none" spc="0" normalizeH="0" baseline="0" noProof="0" dirty="0" smtClean="0">
                <a:ln>
                  <a:noFill/>
                </a:ln>
                <a:solidFill>
                  <a:srgbClr val="000000"/>
                </a:solidFill>
                <a:effectLst/>
                <a:uLnTx/>
                <a:uFillTx/>
                <a:latin typeface="Arial"/>
                <a:ea typeface="+mj-ea"/>
                <a:cs typeface="+mj-cs"/>
              </a:rPr>
            </a:br>
            <a:r>
              <a:rPr kumimoji="0" lang="en-ZA" sz="2000" b="1" i="0" u="none" strike="noStrike" kern="0" cap="none" spc="0" normalizeH="0" baseline="0" noProof="0" dirty="0" smtClean="0">
                <a:ln>
                  <a:noFill/>
                </a:ln>
                <a:solidFill>
                  <a:srgbClr val="000000"/>
                </a:solidFill>
                <a:effectLst/>
                <a:uLnTx/>
                <a:uFillTx/>
                <a:latin typeface="Arial"/>
                <a:ea typeface="+mj-ea"/>
                <a:cs typeface="+mj-cs"/>
              </a:rPr>
              <a:t/>
            </a:r>
            <a:br>
              <a:rPr kumimoji="0" lang="en-ZA" sz="2000" b="1" i="0" u="none" strike="noStrike" kern="0" cap="none" spc="0" normalizeH="0" baseline="0" noProof="0" dirty="0" smtClean="0">
                <a:ln>
                  <a:noFill/>
                </a:ln>
                <a:solidFill>
                  <a:srgbClr val="000000"/>
                </a:solidFill>
                <a:effectLst/>
                <a:uLnTx/>
                <a:uFillTx/>
                <a:latin typeface="Arial"/>
                <a:ea typeface="+mj-ea"/>
                <a:cs typeface="+mj-cs"/>
              </a:rPr>
            </a:br>
            <a:r>
              <a:rPr lang="en-ZA" sz="2000" b="1" kern="0" dirty="0" smtClean="0">
                <a:solidFill>
                  <a:srgbClr val="000000"/>
                </a:solidFill>
                <a:latin typeface="Arial"/>
                <a:ea typeface="+mj-ea"/>
                <a:cs typeface="+mj-cs"/>
              </a:rPr>
              <a:t>RFP – GIS fieldwork technology solution for DPW Immovable Asset Register</a:t>
            </a:r>
            <a:endParaRPr kumimoji="0" lang="en-ZA" sz="2000" b="1" i="0" u="none" strike="noStrike" kern="0" cap="none" spc="0" normalizeH="0" baseline="0" noProof="0" dirty="0" smtClean="0">
              <a:ln>
                <a:noFill/>
              </a:ln>
              <a:solidFill>
                <a:srgbClr val="000000"/>
              </a:solidFill>
              <a:effectLst/>
              <a:uLnTx/>
              <a:uFillTx/>
              <a:latin typeface="Arial"/>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1" i="0" u="none" strike="noStrike" kern="0" cap="none" spc="0" normalizeH="0" baseline="0" noProof="0" dirty="0" smtClean="0">
              <a:ln>
                <a:noFill/>
              </a:ln>
              <a:solidFill>
                <a:srgbClr val="000000"/>
              </a:solidFill>
              <a:effectLst/>
              <a:uLnTx/>
              <a:uFillTx/>
              <a:latin typeface="Arial"/>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r>
              <a:rPr lang="en-ZA" sz="2000" b="1" kern="0" dirty="0" smtClean="0">
                <a:solidFill>
                  <a:srgbClr val="000000"/>
                </a:solidFill>
                <a:latin typeface="Arial"/>
                <a:ea typeface="+mj-ea"/>
                <a:cs typeface="+mj-cs"/>
              </a:rPr>
              <a:t>27 September 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marR="0" lvl="0" indent="-355600" algn="just" defTabSz="914400" rtl="0" eaLnBrk="1" fontAlgn="base" latinLnBrk="0" hangingPunct="1">
              <a:lnSpc>
                <a:spcPct val="85000"/>
              </a:lnSpc>
              <a:spcBef>
                <a:spcPct val="0"/>
              </a:spcBef>
              <a:spcAft>
                <a:spcPct val="0"/>
              </a:spcAft>
              <a:buClrTx/>
              <a:buSzTx/>
              <a:buFontTx/>
              <a:buNone/>
              <a:defRPr/>
            </a:pPr>
            <a:r>
              <a:rPr kumimoji="0" lang="en-ZA" sz="3000" b="1" i="0" u="none" strike="noStrike" kern="0" cap="none" spc="0" normalizeH="0" baseline="0" noProof="0" dirty="0" smtClean="0">
                <a:ln>
                  <a:noFill/>
                </a:ln>
                <a:solidFill>
                  <a:srgbClr val="000000"/>
                </a:solidFill>
                <a:effectLst/>
                <a:uLnTx/>
                <a:uFillTx/>
                <a:latin typeface="Arial"/>
                <a:ea typeface="+mj-ea"/>
                <a:cs typeface="+mj-cs"/>
              </a:rPr>
              <a:t>6. General Terms and Conditions</a:t>
            </a:r>
            <a:endParaRPr kumimoji="0" lang="en-ZA" sz="3000" b="1" i="0" u="none" strike="noStrike" kern="0" cap="none" spc="0" normalizeH="0" baseline="0" noProof="0" dirty="0">
              <a:ln>
                <a:noFill/>
              </a:ln>
              <a:solidFill>
                <a:srgbClr val="000000"/>
              </a:solidFill>
              <a:effectLst/>
              <a:uLnTx/>
              <a:uFillTx/>
              <a:latin typeface="Arial"/>
              <a:ea typeface="+mj-ea"/>
              <a:cs typeface="+mj-cs"/>
            </a:endParaRP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indent="0">
              <a:buNone/>
            </a:pPr>
            <a:r>
              <a:rPr lang="en-ZA" sz="1600" b="1" dirty="0">
                <a:solidFill>
                  <a:srgbClr val="000000"/>
                </a:solidFill>
              </a:rPr>
              <a:t>6</a:t>
            </a:r>
            <a:r>
              <a:rPr lang="en-ZA" sz="1600" b="1" dirty="0" smtClean="0">
                <a:solidFill>
                  <a:srgbClr val="000000"/>
                </a:solidFill>
              </a:rPr>
              <a:t>.1 </a:t>
            </a:r>
            <a:r>
              <a:rPr lang="en-ZA" sz="1600" b="1" dirty="0">
                <a:solidFill>
                  <a:srgbClr val="000000"/>
                </a:solidFill>
              </a:rPr>
              <a:t>COMPULSORY INFORMATION SESSION </a:t>
            </a:r>
            <a:r>
              <a:rPr lang="en-ZA" sz="1600" dirty="0" smtClean="0">
                <a:solidFill>
                  <a:srgbClr val="000000"/>
                </a:solidFill>
              </a:rPr>
              <a:t> </a:t>
            </a:r>
          </a:p>
          <a:p>
            <a:pPr marL="0" indent="0">
              <a:buNone/>
            </a:pPr>
            <a:r>
              <a:rPr lang="en-ZA" sz="1600" dirty="0">
                <a:solidFill>
                  <a:srgbClr val="000000"/>
                </a:solidFill>
              </a:rPr>
              <a:t>A compulsory briefing session will be held at 10H00, </a:t>
            </a:r>
            <a:r>
              <a:rPr lang="en-ZA" sz="1600" dirty="0" smtClean="0">
                <a:solidFill>
                  <a:srgbClr val="000000"/>
                </a:solidFill>
              </a:rPr>
              <a:t>on 27 September 2012, </a:t>
            </a:r>
            <a:r>
              <a:rPr lang="en-ZA" sz="1600" dirty="0">
                <a:solidFill>
                  <a:srgbClr val="000000"/>
                </a:solidFill>
              </a:rPr>
              <a:t>Room </a:t>
            </a:r>
            <a:r>
              <a:rPr lang="en-ZA" sz="1600" dirty="0" smtClean="0">
                <a:solidFill>
                  <a:srgbClr val="000000"/>
                </a:solidFill>
              </a:rPr>
              <a:t>114 </a:t>
            </a:r>
            <a:r>
              <a:rPr lang="en-ZA" sz="1600" dirty="0">
                <a:solidFill>
                  <a:srgbClr val="000000"/>
                </a:solidFill>
              </a:rPr>
              <a:t>CGO Building, North Wing, Corner Vermeulen and  Bosman Streets, Pretoria. </a:t>
            </a:r>
          </a:p>
          <a:p>
            <a:pPr marL="0" indent="0">
              <a:buNone/>
            </a:pPr>
            <a:r>
              <a:rPr lang="en-ZA" sz="1600" dirty="0">
                <a:solidFill>
                  <a:srgbClr val="000000"/>
                </a:solidFill>
              </a:rPr>
              <a:t> </a:t>
            </a:r>
          </a:p>
          <a:p>
            <a:pPr marL="0" indent="0">
              <a:buNone/>
            </a:pPr>
            <a:r>
              <a:rPr lang="en-ZA" sz="1600" b="1" dirty="0">
                <a:solidFill>
                  <a:srgbClr val="000000"/>
                </a:solidFill>
              </a:rPr>
              <a:t>6</a:t>
            </a:r>
            <a:r>
              <a:rPr lang="en-ZA" sz="1600" b="1" dirty="0" smtClean="0">
                <a:solidFill>
                  <a:srgbClr val="000000"/>
                </a:solidFill>
              </a:rPr>
              <a:t>.2 </a:t>
            </a:r>
            <a:r>
              <a:rPr lang="en-ZA" sz="1600" b="1" dirty="0">
                <a:solidFill>
                  <a:srgbClr val="000000"/>
                </a:solidFill>
              </a:rPr>
              <a:t>COSTING</a:t>
            </a:r>
            <a:endParaRPr lang="en-ZA" sz="1600" dirty="0">
              <a:solidFill>
                <a:srgbClr val="000000"/>
              </a:solidFill>
            </a:endParaRPr>
          </a:p>
          <a:p>
            <a:pPr marL="0" indent="0">
              <a:buNone/>
            </a:pPr>
            <a:r>
              <a:rPr lang="en-ZA" sz="1600" b="1" dirty="0">
                <a:solidFill>
                  <a:srgbClr val="000000"/>
                </a:solidFill>
              </a:rPr>
              <a:t> </a:t>
            </a:r>
            <a:endParaRPr lang="en-ZA" sz="1600" dirty="0">
              <a:solidFill>
                <a:srgbClr val="000000"/>
              </a:solidFill>
            </a:endParaRPr>
          </a:p>
          <a:p>
            <a:pPr marL="531813" indent="-531813">
              <a:buNone/>
            </a:pPr>
            <a:r>
              <a:rPr lang="en-ZA" sz="1600" dirty="0">
                <a:solidFill>
                  <a:srgbClr val="000000"/>
                </a:solidFill>
              </a:rPr>
              <a:t>6</a:t>
            </a:r>
            <a:r>
              <a:rPr lang="en-ZA" sz="1600" dirty="0" smtClean="0">
                <a:solidFill>
                  <a:srgbClr val="000000"/>
                </a:solidFill>
              </a:rPr>
              <a:t>.2.1 Provide pricing as per the template provided in the TOR.</a:t>
            </a:r>
            <a:endParaRPr lang="en-ZA" sz="1600" dirty="0">
              <a:solidFill>
                <a:srgbClr val="000000"/>
              </a:solidFill>
            </a:endParaRPr>
          </a:p>
          <a:p>
            <a:pPr marL="0" indent="0">
              <a:buNone/>
            </a:pPr>
            <a:r>
              <a:rPr lang="en-ZA" sz="1600" dirty="0">
                <a:solidFill>
                  <a:srgbClr val="000000"/>
                </a:solidFill>
              </a:rPr>
              <a:t> </a:t>
            </a:r>
          </a:p>
          <a:p>
            <a:pPr marL="531813" indent="-531813">
              <a:buNone/>
            </a:pPr>
            <a:r>
              <a:rPr lang="en-ZA" sz="1600" dirty="0" smtClean="0">
                <a:solidFill>
                  <a:srgbClr val="000000"/>
                </a:solidFill>
              </a:rPr>
              <a:t>6.2.2 All </a:t>
            </a:r>
            <a:r>
              <a:rPr lang="en-ZA" sz="1600" dirty="0">
                <a:solidFill>
                  <a:srgbClr val="000000"/>
                </a:solidFill>
              </a:rPr>
              <a:t>amounts must be inclusive of Value Added Tax (VAT).</a:t>
            </a:r>
          </a:p>
          <a:p>
            <a:pPr marL="0" indent="0">
              <a:buNone/>
            </a:pPr>
            <a:r>
              <a:rPr lang="en-ZA" sz="1600" dirty="0">
                <a:solidFill>
                  <a:srgbClr val="000000"/>
                </a:solidFill>
              </a:rPr>
              <a:t> </a:t>
            </a:r>
          </a:p>
          <a:p>
            <a:pPr marL="0" indent="0">
              <a:buNone/>
            </a:pPr>
            <a:r>
              <a:rPr lang="en-ZA" sz="1600" dirty="0" smtClean="0">
                <a:solidFill>
                  <a:srgbClr val="000000"/>
                </a:solidFill>
              </a:rPr>
              <a:t>6.2.4 Provide </a:t>
            </a:r>
            <a:r>
              <a:rPr lang="en-ZA" sz="1600" dirty="0">
                <a:solidFill>
                  <a:srgbClr val="000000"/>
                </a:solidFill>
              </a:rPr>
              <a:t>a clear indication on how the total cost is derived.</a:t>
            </a:r>
          </a:p>
        </p:txBody>
      </p:sp>
    </p:spTree>
    <p:extLst>
      <p:ext uri="{BB962C8B-B14F-4D97-AF65-F5344CB8AC3E}">
        <p14:creationId xmlns:p14="http://schemas.microsoft.com/office/powerpoint/2010/main" val="3563402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lvl="0" indent="-355600" algn="just">
              <a:defRPr/>
            </a:pPr>
            <a:r>
              <a:rPr lang="en-ZA" kern="0" dirty="0">
                <a:solidFill>
                  <a:srgbClr val="000000"/>
                </a:solidFill>
                <a:ea typeface="+mn-ea"/>
                <a:cs typeface="+mn-cs"/>
              </a:rPr>
              <a:t>6. General Terms and Conditions</a:t>
            </a: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indent="0">
              <a:buNone/>
            </a:pPr>
            <a:r>
              <a:rPr lang="en-ZA" sz="1600" b="1" dirty="0" smtClean="0">
                <a:solidFill>
                  <a:srgbClr val="000000"/>
                </a:solidFill>
              </a:rPr>
              <a:t>6.3 MONITORING </a:t>
            </a:r>
            <a:r>
              <a:rPr lang="en-ZA" sz="1600" b="1" dirty="0">
                <a:solidFill>
                  <a:srgbClr val="000000"/>
                </a:solidFill>
              </a:rPr>
              <a:t>PROGRESS ON THE USE OF THE DEVICE</a:t>
            </a:r>
            <a:endParaRPr lang="en-ZA" sz="1600" dirty="0">
              <a:solidFill>
                <a:srgbClr val="000000"/>
              </a:solidFill>
            </a:endParaRPr>
          </a:p>
          <a:p>
            <a:pPr marL="0" indent="0">
              <a:buNone/>
            </a:pPr>
            <a:r>
              <a:rPr lang="en-ZA" sz="1600" dirty="0">
                <a:solidFill>
                  <a:srgbClr val="000000"/>
                </a:solidFill>
              </a:rPr>
              <a:t> </a:t>
            </a:r>
          </a:p>
          <a:p>
            <a:pPr marL="355600" indent="0">
              <a:buNone/>
            </a:pPr>
            <a:r>
              <a:rPr lang="en-ZA" sz="1600" dirty="0">
                <a:solidFill>
                  <a:srgbClr val="000000"/>
                </a:solidFill>
              </a:rPr>
              <a:t>DPW will provide a formal monitoring process once the Service Provider has been appointed which will include progress meetings, query resolution processes, deliverable sign offs, etc.</a:t>
            </a:r>
          </a:p>
          <a:p>
            <a:pPr marL="0" indent="0">
              <a:buNone/>
            </a:pPr>
            <a:r>
              <a:rPr lang="en-ZA" sz="1600" dirty="0">
                <a:solidFill>
                  <a:srgbClr val="000000"/>
                </a:solidFill>
              </a:rPr>
              <a:t> </a:t>
            </a:r>
          </a:p>
          <a:p>
            <a:pPr marL="0" indent="0">
              <a:buNone/>
            </a:pPr>
            <a:r>
              <a:rPr lang="en-ZA" sz="1600" b="1" dirty="0" smtClean="0">
                <a:solidFill>
                  <a:srgbClr val="000000"/>
                </a:solidFill>
              </a:rPr>
              <a:t>6.4 CONFIDENTIALITY</a:t>
            </a:r>
            <a:endParaRPr lang="en-ZA" sz="1600" dirty="0">
              <a:solidFill>
                <a:srgbClr val="000000"/>
              </a:solidFill>
            </a:endParaRPr>
          </a:p>
          <a:p>
            <a:pPr marL="0" indent="0">
              <a:buNone/>
            </a:pPr>
            <a:r>
              <a:rPr lang="en-ZA" sz="1600" b="1" dirty="0">
                <a:solidFill>
                  <a:srgbClr val="000000"/>
                </a:solidFill>
              </a:rPr>
              <a:t> </a:t>
            </a:r>
            <a:endParaRPr lang="en-ZA" sz="1600" dirty="0">
              <a:solidFill>
                <a:srgbClr val="000000"/>
              </a:solidFill>
            </a:endParaRPr>
          </a:p>
          <a:p>
            <a:pPr marL="531813" indent="-531813">
              <a:buNone/>
            </a:pPr>
            <a:r>
              <a:rPr lang="en-ZA" sz="1600" dirty="0" smtClean="0">
                <a:solidFill>
                  <a:srgbClr val="000000"/>
                </a:solidFill>
              </a:rPr>
              <a:t>6.4.1 All </a:t>
            </a:r>
            <a:r>
              <a:rPr lang="en-ZA" sz="1600" dirty="0">
                <a:solidFill>
                  <a:srgbClr val="000000"/>
                </a:solidFill>
              </a:rPr>
              <a:t>information generated, communication produced, and data acquired, and any other material produced under the auspices of this project remains the intellectual property of DPW.</a:t>
            </a:r>
          </a:p>
          <a:p>
            <a:pPr marL="0" indent="0">
              <a:buNone/>
            </a:pPr>
            <a:r>
              <a:rPr lang="en-ZA" sz="1600" dirty="0">
                <a:solidFill>
                  <a:srgbClr val="000000"/>
                </a:solidFill>
              </a:rPr>
              <a:t> </a:t>
            </a:r>
          </a:p>
          <a:p>
            <a:pPr marL="531813" indent="-531813">
              <a:buNone/>
            </a:pPr>
            <a:r>
              <a:rPr lang="en-ZA" sz="1600" dirty="0" smtClean="0">
                <a:solidFill>
                  <a:srgbClr val="000000"/>
                </a:solidFill>
              </a:rPr>
              <a:t>6.4.2 The </a:t>
            </a:r>
            <a:r>
              <a:rPr lang="en-ZA" sz="1600" dirty="0">
                <a:solidFill>
                  <a:srgbClr val="000000"/>
                </a:solidFill>
              </a:rPr>
              <a:t>service provider will be bound by the same clause of confidentiality and code of </a:t>
            </a:r>
            <a:r>
              <a:rPr lang="en-ZA" sz="1600" dirty="0" smtClean="0">
                <a:solidFill>
                  <a:srgbClr val="000000"/>
                </a:solidFill>
              </a:rPr>
              <a:t> ethics </a:t>
            </a:r>
            <a:r>
              <a:rPr lang="en-ZA" sz="1600" dirty="0">
                <a:solidFill>
                  <a:srgbClr val="000000"/>
                </a:solidFill>
              </a:rPr>
              <a:t>as applicable to officials of the public service.</a:t>
            </a:r>
          </a:p>
        </p:txBody>
      </p:sp>
    </p:spTree>
    <p:extLst>
      <p:ext uri="{BB962C8B-B14F-4D97-AF65-F5344CB8AC3E}">
        <p14:creationId xmlns:p14="http://schemas.microsoft.com/office/powerpoint/2010/main" val="4004370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lvl="0" indent="-355600" algn="just">
              <a:defRPr/>
            </a:pPr>
            <a:r>
              <a:rPr lang="en-ZA" kern="0" dirty="0">
                <a:solidFill>
                  <a:srgbClr val="000000"/>
                </a:solidFill>
              </a:rPr>
              <a:t>6. General Terms and Conditions</a:t>
            </a: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355600" indent="-355600">
              <a:buNone/>
            </a:pPr>
            <a:r>
              <a:rPr lang="en-ZA" sz="1600" b="1" dirty="0" smtClean="0">
                <a:solidFill>
                  <a:srgbClr val="000000"/>
                </a:solidFill>
              </a:rPr>
              <a:t>6.5	INDEMNITY</a:t>
            </a:r>
            <a:endParaRPr lang="en-ZA" sz="1600" dirty="0">
              <a:solidFill>
                <a:srgbClr val="000000"/>
              </a:solidFill>
            </a:endParaRPr>
          </a:p>
          <a:p>
            <a:pPr marL="0" indent="0">
              <a:buNone/>
            </a:pPr>
            <a:r>
              <a:rPr lang="en-ZA" sz="1600" b="1" dirty="0">
                <a:solidFill>
                  <a:srgbClr val="000000"/>
                </a:solidFill>
              </a:rPr>
              <a:t> </a:t>
            </a:r>
            <a:endParaRPr lang="en-ZA" sz="1600" dirty="0">
              <a:solidFill>
                <a:srgbClr val="000000"/>
              </a:solidFill>
            </a:endParaRPr>
          </a:p>
          <a:p>
            <a:pPr marL="531813" indent="-531813">
              <a:buNone/>
            </a:pPr>
            <a:r>
              <a:rPr lang="en-ZA" sz="1600" dirty="0" smtClean="0">
                <a:solidFill>
                  <a:srgbClr val="000000"/>
                </a:solidFill>
              </a:rPr>
              <a:t>6.5.1 DPW </a:t>
            </a:r>
            <a:r>
              <a:rPr lang="en-ZA" sz="1600" dirty="0">
                <a:solidFill>
                  <a:srgbClr val="000000"/>
                </a:solidFill>
              </a:rPr>
              <a:t>will not be held responsible for any costs incurred by the bidder/s in the preparation, submission of the bids, or any losses and injuries during physical verification, etc. </a:t>
            </a:r>
          </a:p>
          <a:p>
            <a:pPr marL="0" indent="0">
              <a:buNone/>
            </a:pPr>
            <a:r>
              <a:rPr lang="en-ZA" sz="1600" dirty="0">
                <a:solidFill>
                  <a:srgbClr val="000000"/>
                </a:solidFill>
              </a:rPr>
              <a:t> </a:t>
            </a:r>
          </a:p>
          <a:p>
            <a:pPr marL="531813" indent="-531813">
              <a:buNone/>
            </a:pPr>
            <a:r>
              <a:rPr lang="en-ZA" sz="1600" dirty="0" smtClean="0">
                <a:solidFill>
                  <a:srgbClr val="000000"/>
                </a:solidFill>
              </a:rPr>
              <a:t>6.5.2 DPW </a:t>
            </a:r>
            <a:r>
              <a:rPr lang="en-ZA" sz="1600" dirty="0">
                <a:solidFill>
                  <a:srgbClr val="000000"/>
                </a:solidFill>
              </a:rPr>
              <a:t>is not bound to select any of the firms submitting proposals.  DPW reserves the right not to award any of the bids and not to award the contract to the lowest bidding price as well as to renegotiate the bid of the preferred applicant.</a:t>
            </a:r>
          </a:p>
          <a:p>
            <a:pPr marL="0" indent="0">
              <a:buNone/>
            </a:pPr>
            <a:r>
              <a:rPr lang="en-ZA" sz="1600" dirty="0">
                <a:solidFill>
                  <a:srgbClr val="000000"/>
                </a:solidFill>
              </a:rPr>
              <a:t> </a:t>
            </a:r>
          </a:p>
          <a:p>
            <a:pPr marL="355600" indent="-355600">
              <a:buNone/>
            </a:pPr>
            <a:r>
              <a:rPr lang="en-ZA" sz="1600" b="1" dirty="0" smtClean="0">
                <a:solidFill>
                  <a:srgbClr val="000000"/>
                </a:solidFill>
              </a:rPr>
              <a:t>6.6.	PAYMENT </a:t>
            </a:r>
            <a:r>
              <a:rPr lang="en-ZA" sz="1600" b="1" dirty="0">
                <a:solidFill>
                  <a:srgbClr val="000000"/>
                </a:solidFill>
              </a:rPr>
              <a:t>TERMS</a:t>
            </a:r>
            <a:endParaRPr lang="en-ZA" sz="1600" dirty="0">
              <a:solidFill>
                <a:srgbClr val="000000"/>
              </a:solidFill>
            </a:endParaRPr>
          </a:p>
          <a:p>
            <a:pPr marL="0" indent="0">
              <a:buNone/>
            </a:pPr>
            <a:r>
              <a:rPr lang="en-ZA" sz="1600" b="1" dirty="0">
                <a:solidFill>
                  <a:srgbClr val="000000"/>
                </a:solidFill>
              </a:rPr>
              <a:t>	</a:t>
            </a:r>
            <a:endParaRPr lang="en-ZA" sz="1600" dirty="0">
              <a:solidFill>
                <a:srgbClr val="000000"/>
              </a:solidFill>
            </a:endParaRPr>
          </a:p>
          <a:p>
            <a:pPr marL="531813" indent="-531813">
              <a:buNone/>
            </a:pPr>
            <a:r>
              <a:rPr lang="en-ZA" sz="1600" dirty="0" smtClean="0">
                <a:solidFill>
                  <a:srgbClr val="000000"/>
                </a:solidFill>
              </a:rPr>
              <a:t>6.6.1 DPW </a:t>
            </a:r>
            <a:r>
              <a:rPr lang="en-ZA" sz="1600" dirty="0">
                <a:solidFill>
                  <a:srgbClr val="000000"/>
                </a:solidFill>
              </a:rPr>
              <a:t>undertakes to pay all verified valid claims for work done and tools provided to its satisfaction within 30 days of a substantiated claim.  No payment will be made where there is outstanding information/work/no delivery or incorrect information supplied by the service provider. </a:t>
            </a:r>
          </a:p>
        </p:txBody>
      </p:sp>
    </p:spTree>
    <p:extLst>
      <p:ext uri="{BB962C8B-B14F-4D97-AF65-F5344CB8AC3E}">
        <p14:creationId xmlns:p14="http://schemas.microsoft.com/office/powerpoint/2010/main" val="1985100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lvl="0" indent="-355600" algn="just">
              <a:defRPr/>
            </a:pPr>
            <a:r>
              <a:rPr lang="en-ZA" kern="0" dirty="0">
                <a:solidFill>
                  <a:srgbClr val="000000"/>
                </a:solidFill>
              </a:rPr>
              <a:t>6. General Terms and Conditions</a:t>
            </a: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indent="0">
              <a:spcAft>
                <a:spcPts val="0"/>
              </a:spcAft>
              <a:buNone/>
              <a:tabLst>
                <a:tab pos="542925" algn="l"/>
              </a:tabLst>
            </a:pPr>
            <a:r>
              <a:rPr lang="en-ZA" sz="1600" b="1" dirty="0" smtClean="0">
                <a:solidFill>
                  <a:srgbClr val="000000"/>
                </a:solidFill>
                <a:ea typeface="Times New Roman"/>
              </a:rPr>
              <a:t>6.7.  RESPONSIVE </a:t>
            </a:r>
            <a:r>
              <a:rPr lang="en-ZA" sz="1600" b="1" dirty="0">
                <a:solidFill>
                  <a:srgbClr val="000000"/>
                </a:solidFill>
                <a:ea typeface="Times New Roman"/>
              </a:rPr>
              <a:t>CRITERIA</a:t>
            </a:r>
            <a:endParaRPr lang="en-ZA" sz="1600" dirty="0">
              <a:solidFill>
                <a:srgbClr val="000000"/>
              </a:solidFill>
              <a:latin typeface="Times New Roman"/>
              <a:ea typeface="Times New Roman"/>
            </a:endParaRPr>
          </a:p>
          <a:p>
            <a:pPr marL="0" indent="0">
              <a:spcAft>
                <a:spcPts val="0"/>
              </a:spcAft>
              <a:buNone/>
            </a:pPr>
            <a:r>
              <a:rPr lang="en-ZA" sz="1600" dirty="0">
                <a:solidFill>
                  <a:srgbClr val="000000"/>
                </a:solidFill>
                <a:ea typeface="Times New Roman"/>
              </a:rPr>
              <a:t> </a:t>
            </a:r>
            <a:endParaRPr lang="en-ZA" sz="1600" dirty="0">
              <a:solidFill>
                <a:srgbClr val="000000"/>
              </a:solidFill>
              <a:latin typeface="Times New Roman"/>
              <a:ea typeface="Times New Roman"/>
            </a:endParaRPr>
          </a:p>
          <a:p>
            <a:pPr marL="446088" indent="0">
              <a:spcAft>
                <a:spcPts val="0"/>
              </a:spcAft>
              <a:buNone/>
            </a:pPr>
            <a:r>
              <a:rPr lang="en-ZA" sz="1600" dirty="0">
                <a:solidFill>
                  <a:srgbClr val="000000"/>
                </a:solidFill>
                <a:ea typeface="Times New Roman"/>
              </a:rPr>
              <a:t>To be considered responsive, the service provider must satisfy the requirements of 4 above.  Failure will result in disqualification</a:t>
            </a:r>
            <a:r>
              <a:rPr lang="en-ZA" sz="1600" dirty="0" smtClean="0">
                <a:solidFill>
                  <a:srgbClr val="000000"/>
                </a:solidFill>
                <a:ea typeface="Times New Roman"/>
              </a:rPr>
              <a:t>.</a:t>
            </a:r>
            <a:endParaRPr lang="en-ZA" sz="1600" dirty="0">
              <a:solidFill>
                <a:srgbClr val="000000"/>
              </a:solidFill>
              <a:latin typeface="Times New Roman"/>
              <a:ea typeface="Times New Roman"/>
            </a:endParaRPr>
          </a:p>
          <a:p>
            <a:pPr marL="0" indent="0">
              <a:spcAft>
                <a:spcPts val="0"/>
              </a:spcAft>
              <a:buNone/>
            </a:pPr>
            <a:r>
              <a:rPr lang="en-ZA" sz="1600" dirty="0">
                <a:solidFill>
                  <a:srgbClr val="000000"/>
                </a:solidFill>
                <a:ea typeface="Times New Roman"/>
              </a:rPr>
              <a:t> </a:t>
            </a:r>
            <a:endParaRPr lang="en-ZA" sz="1600" dirty="0">
              <a:solidFill>
                <a:srgbClr val="000000"/>
              </a:solidFill>
              <a:latin typeface="Times New Roman"/>
              <a:ea typeface="Times New Roman"/>
            </a:endParaRPr>
          </a:p>
          <a:p>
            <a:pPr marL="273050" indent="-273050">
              <a:spcAft>
                <a:spcPts val="0"/>
              </a:spcAft>
              <a:buNone/>
              <a:tabLst>
                <a:tab pos="446088" algn="l"/>
              </a:tabLst>
            </a:pPr>
            <a:r>
              <a:rPr lang="en-ZA" sz="1600" b="1" dirty="0" smtClean="0">
                <a:solidFill>
                  <a:srgbClr val="000000"/>
                </a:solidFill>
                <a:ea typeface="Times New Roman"/>
              </a:rPr>
              <a:t>6.8.	ADDITIONAL </a:t>
            </a:r>
            <a:r>
              <a:rPr lang="en-ZA" sz="1600" b="1" dirty="0">
                <a:solidFill>
                  <a:srgbClr val="000000"/>
                </a:solidFill>
                <a:ea typeface="Times New Roman"/>
              </a:rPr>
              <a:t>SUPPORTING INFORMATION THAT MAY BE REQUESTED DURING </a:t>
            </a:r>
            <a:r>
              <a:rPr lang="en-ZA" sz="1600" b="1" dirty="0" smtClean="0">
                <a:solidFill>
                  <a:srgbClr val="000000"/>
                </a:solidFill>
                <a:ea typeface="Times New Roman"/>
              </a:rPr>
              <a:t>	EVALUATION </a:t>
            </a:r>
            <a:r>
              <a:rPr lang="en-ZA" sz="1600" b="1" dirty="0">
                <a:solidFill>
                  <a:srgbClr val="000000"/>
                </a:solidFill>
                <a:ea typeface="Times New Roman"/>
              </a:rPr>
              <a:t>PROCESS</a:t>
            </a:r>
            <a:endParaRPr lang="en-ZA" sz="1600" dirty="0">
              <a:solidFill>
                <a:srgbClr val="000000"/>
              </a:solidFill>
              <a:latin typeface="Times New Roman"/>
              <a:ea typeface="Times New Roman"/>
            </a:endParaRPr>
          </a:p>
          <a:p>
            <a:pPr marL="0" indent="0">
              <a:spcAft>
                <a:spcPts val="0"/>
              </a:spcAft>
              <a:buNone/>
            </a:pPr>
            <a:r>
              <a:rPr lang="en-ZA" sz="1600" b="1" dirty="0">
                <a:solidFill>
                  <a:srgbClr val="000000"/>
                </a:solidFill>
                <a:ea typeface="Times New Roman"/>
              </a:rPr>
              <a:t> </a:t>
            </a:r>
            <a:endParaRPr lang="en-ZA" sz="1600" dirty="0">
              <a:solidFill>
                <a:srgbClr val="000000"/>
              </a:solidFill>
              <a:latin typeface="Times New Roman"/>
              <a:ea typeface="Times New Roman"/>
            </a:endParaRPr>
          </a:p>
          <a:p>
            <a:pPr marL="446088" indent="-446088">
              <a:spcAft>
                <a:spcPts val="0"/>
              </a:spcAft>
              <a:buClrTx/>
            </a:pPr>
            <a:r>
              <a:rPr lang="en-ZA" sz="1600" dirty="0" smtClean="0">
                <a:solidFill>
                  <a:srgbClr val="000000"/>
                </a:solidFill>
                <a:ea typeface="Times New Roman"/>
              </a:rPr>
              <a:t>Certified </a:t>
            </a:r>
            <a:r>
              <a:rPr lang="en-ZA" sz="1600" dirty="0">
                <a:solidFill>
                  <a:srgbClr val="000000"/>
                </a:solidFill>
                <a:ea typeface="Times New Roman"/>
              </a:rPr>
              <a:t>copies of Founding Statement (CK1), if bidder is a Close </a:t>
            </a:r>
            <a:r>
              <a:rPr lang="en-ZA" sz="1600" dirty="0" smtClean="0">
                <a:solidFill>
                  <a:srgbClr val="000000"/>
                </a:solidFill>
                <a:ea typeface="Times New Roman"/>
              </a:rPr>
              <a:t>Corporation.</a:t>
            </a:r>
          </a:p>
          <a:p>
            <a:pPr marL="446088" indent="-446088">
              <a:spcAft>
                <a:spcPts val="0"/>
              </a:spcAft>
              <a:buClrTx/>
            </a:pPr>
            <a:r>
              <a:rPr lang="en-ZA" sz="1600" dirty="0" smtClean="0">
                <a:solidFill>
                  <a:srgbClr val="000000"/>
                </a:solidFill>
                <a:ea typeface="Times New Roman"/>
              </a:rPr>
              <a:t>Certified </a:t>
            </a:r>
            <a:r>
              <a:rPr lang="en-ZA" sz="1600" dirty="0">
                <a:solidFill>
                  <a:srgbClr val="000000"/>
                </a:solidFill>
                <a:ea typeface="Times New Roman"/>
              </a:rPr>
              <a:t>copies of Articles of Agreement (CM1), shareholding certificate, endorsed by an auditor, if bidder is a private company [(Pty) Ltd</a:t>
            </a:r>
            <a:r>
              <a:rPr lang="en-ZA" sz="1600" dirty="0" smtClean="0">
                <a:solidFill>
                  <a:srgbClr val="000000"/>
                </a:solidFill>
                <a:ea typeface="Times New Roman"/>
              </a:rPr>
              <a:t>].</a:t>
            </a:r>
          </a:p>
          <a:p>
            <a:pPr marL="446088" indent="-446088">
              <a:spcAft>
                <a:spcPts val="0"/>
              </a:spcAft>
              <a:buClrTx/>
            </a:pPr>
            <a:r>
              <a:rPr lang="en-ZA" sz="1600" dirty="0" smtClean="0">
                <a:solidFill>
                  <a:srgbClr val="000000"/>
                </a:solidFill>
                <a:ea typeface="Times New Roman"/>
              </a:rPr>
              <a:t>In </a:t>
            </a:r>
            <a:r>
              <a:rPr lang="en-ZA" sz="1600" dirty="0">
                <a:solidFill>
                  <a:srgbClr val="000000"/>
                </a:solidFill>
                <a:ea typeface="Times New Roman"/>
              </a:rPr>
              <a:t>the event of the bidder being a public company, a letter from its auditor, certifying its status as a public company and attached thereto, a certified copy of the bidder’s Articles of </a:t>
            </a:r>
            <a:r>
              <a:rPr lang="en-ZA" sz="1600" dirty="0" smtClean="0">
                <a:solidFill>
                  <a:srgbClr val="000000"/>
                </a:solidFill>
                <a:ea typeface="Times New Roman"/>
              </a:rPr>
              <a:t>Agreement.</a:t>
            </a:r>
          </a:p>
          <a:p>
            <a:pPr marL="446088" indent="-446088">
              <a:spcAft>
                <a:spcPts val="0"/>
              </a:spcAft>
              <a:buClrTx/>
            </a:pPr>
            <a:r>
              <a:rPr lang="en-ZA" sz="1600" dirty="0" smtClean="0">
                <a:solidFill>
                  <a:srgbClr val="000000"/>
                </a:solidFill>
                <a:ea typeface="Times New Roman"/>
              </a:rPr>
              <a:t>Certified </a:t>
            </a:r>
            <a:r>
              <a:rPr lang="en-ZA" sz="1600" dirty="0">
                <a:solidFill>
                  <a:srgbClr val="000000"/>
                </a:solidFill>
                <a:ea typeface="Times New Roman"/>
              </a:rPr>
              <a:t>copy(s) of identity document(s) if bidder is a natural person(s) or </a:t>
            </a:r>
            <a:r>
              <a:rPr lang="en-ZA" sz="1600" dirty="0" smtClean="0">
                <a:solidFill>
                  <a:srgbClr val="000000"/>
                </a:solidFill>
                <a:ea typeface="Times New Roman"/>
              </a:rPr>
              <a:t>partnership.</a:t>
            </a:r>
          </a:p>
          <a:p>
            <a:pPr marL="446088" indent="-446088">
              <a:spcAft>
                <a:spcPts val="0"/>
              </a:spcAft>
              <a:buClrTx/>
            </a:pPr>
            <a:r>
              <a:rPr lang="en-ZA" sz="1600" dirty="0" smtClean="0">
                <a:solidFill>
                  <a:srgbClr val="000000"/>
                </a:solidFill>
                <a:ea typeface="Times New Roman"/>
              </a:rPr>
              <a:t>Certified </a:t>
            </a:r>
            <a:r>
              <a:rPr lang="en-ZA" sz="1600" dirty="0">
                <a:solidFill>
                  <a:srgbClr val="000000"/>
                </a:solidFill>
                <a:ea typeface="Times New Roman"/>
              </a:rPr>
              <a:t>copy of a valid Tax Clearance Certificate.</a:t>
            </a:r>
          </a:p>
          <a:p>
            <a:pPr>
              <a:spcAft>
                <a:spcPts val="0"/>
              </a:spcAft>
            </a:pPr>
            <a:endParaRPr lang="en-ZA" sz="1600" dirty="0">
              <a:latin typeface="Times New Roman"/>
              <a:ea typeface="Times New Roman"/>
            </a:endParaRPr>
          </a:p>
          <a:p>
            <a:pPr>
              <a:spcAft>
                <a:spcPts val="0"/>
              </a:spcAft>
            </a:pPr>
            <a:endParaRPr lang="en-ZA" sz="1600" dirty="0">
              <a:effectLst/>
              <a:latin typeface="Times New Roman"/>
              <a:ea typeface="Times New Roman"/>
            </a:endParaRPr>
          </a:p>
        </p:txBody>
      </p:sp>
    </p:spTree>
    <p:extLst>
      <p:ext uri="{BB962C8B-B14F-4D97-AF65-F5344CB8AC3E}">
        <p14:creationId xmlns:p14="http://schemas.microsoft.com/office/powerpoint/2010/main" val="1647149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lvl="0" indent="-355600" algn="just">
              <a:defRPr/>
            </a:pPr>
            <a:r>
              <a:rPr lang="en-ZA" kern="0" dirty="0">
                <a:solidFill>
                  <a:srgbClr val="000000"/>
                </a:solidFill>
              </a:rPr>
              <a:t>6. General Terms and Conditions</a:t>
            </a: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indent="0">
              <a:spcAft>
                <a:spcPts val="0"/>
              </a:spcAft>
              <a:buNone/>
              <a:tabLst>
                <a:tab pos="228600" algn="l"/>
              </a:tabLst>
            </a:pPr>
            <a:r>
              <a:rPr lang="en-ZA" sz="1600" b="1" dirty="0" smtClean="0">
                <a:solidFill>
                  <a:srgbClr val="000000"/>
                </a:solidFill>
                <a:ea typeface="Times New Roman"/>
              </a:rPr>
              <a:t>6.9</a:t>
            </a:r>
            <a:r>
              <a:rPr lang="en-ZA" sz="1600" b="1" dirty="0">
                <a:solidFill>
                  <a:srgbClr val="000000"/>
                </a:solidFill>
                <a:ea typeface="Times New Roman"/>
              </a:rPr>
              <a:t>.   EVALUATION CRITERIA</a:t>
            </a:r>
            <a:endParaRPr lang="en-ZA" sz="1600" dirty="0">
              <a:solidFill>
                <a:srgbClr val="000000"/>
              </a:solidFill>
              <a:latin typeface="Times New Roman"/>
              <a:ea typeface="Times New Roman"/>
            </a:endParaRPr>
          </a:p>
          <a:p>
            <a:pPr marL="0" indent="0">
              <a:spcAft>
                <a:spcPts val="0"/>
              </a:spcAft>
              <a:buNone/>
            </a:pPr>
            <a:r>
              <a:rPr lang="en-ZA" sz="1600" b="1" dirty="0">
                <a:solidFill>
                  <a:srgbClr val="000000"/>
                </a:solidFill>
                <a:ea typeface="Times New Roman"/>
              </a:rPr>
              <a:t>	</a:t>
            </a:r>
            <a:r>
              <a:rPr lang="en-ZA" sz="1600" dirty="0">
                <a:solidFill>
                  <a:srgbClr val="000000"/>
                </a:solidFill>
                <a:ea typeface="Times New Roman"/>
              </a:rPr>
              <a:t> </a:t>
            </a:r>
            <a:endParaRPr lang="en-ZA" sz="1600" dirty="0">
              <a:solidFill>
                <a:srgbClr val="000000"/>
              </a:solidFill>
              <a:latin typeface="Times New Roman"/>
              <a:ea typeface="Times New Roman"/>
            </a:endParaRPr>
          </a:p>
          <a:p>
            <a:pPr marL="355600" indent="0" algn="just">
              <a:spcAft>
                <a:spcPts val="0"/>
              </a:spcAft>
              <a:buNone/>
            </a:pPr>
            <a:r>
              <a:rPr lang="en-ZA" sz="1600" dirty="0" smtClean="0">
                <a:solidFill>
                  <a:srgbClr val="000000"/>
                </a:solidFill>
                <a:ea typeface="Times New Roman"/>
              </a:rPr>
              <a:t>The </a:t>
            </a:r>
            <a:r>
              <a:rPr lang="en-ZA" sz="1600" dirty="0">
                <a:solidFill>
                  <a:srgbClr val="000000"/>
                </a:solidFill>
                <a:ea typeface="Times New Roman"/>
              </a:rPr>
              <a:t>proposals will be evaluated in two phases. In the first phase the bid documents will be evaluated according to the functionality criteria indicated </a:t>
            </a:r>
            <a:r>
              <a:rPr lang="en-ZA" sz="1600" dirty="0" smtClean="0">
                <a:solidFill>
                  <a:srgbClr val="000000"/>
                </a:solidFill>
                <a:ea typeface="Times New Roman"/>
              </a:rPr>
              <a:t>below (</a:t>
            </a:r>
            <a:r>
              <a:rPr lang="en-ZA" sz="1600" b="1" dirty="0" smtClean="0">
                <a:solidFill>
                  <a:srgbClr val="000000"/>
                </a:solidFill>
                <a:ea typeface="Times New Roman"/>
              </a:rPr>
              <a:t>table A</a:t>
            </a:r>
            <a:r>
              <a:rPr lang="en-ZA" sz="1600" dirty="0" smtClean="0">
                <a:solidFill>
                  <a:srgbClr val="000000"/>
                </a:solidFill>
                <a:ea typeface="Times New Roman"/>
              </a:rPr>
              <a:t>). </a:t>
            </a:r>
            <a:r>
              <a:rPr lang="en-ZA" sz="1600" dirty="0">
                <a:solidFill>
                  <a:srgbClr val="000000"/>
                </a:solidFill>
                <a:ea typeface="Times New Roman"/>
              </a:rPr>
              <a:t>All proposals that will score less than </a:t>
            </a:r>
            <a:r>
              <a:rPr lang="en-ZA" sz="1600" dirty="0" smtClean="0">
                <a:solidFill>
                  <a:srgbClr val="000000"/>
                </a:solidFill>
                <a:ea typeface="Times New Roman"/>
              </a:rPr>
              <a:t>75 </a:t>
            </a:r>
            <a:r>
              <a:rPr lang="en-ZA" sz="1600" dirty="0">
                <a:solidFill>
                  <a:srgbClr val="000000"/>
                </a:solidFill>
                <a:ea typeface="Times New Roman"/>
              </a:rPr>
              <a:t>out of 100 points for functionality will not be considered further. </a:t>
            </a:r>
            <a:r>
              <a:rPr lang="en-ZA" sz="1600" dirty="0" smtClean="0">
                <a:solidFill>
                  <a:srgbClr val="000000"/>
                </a:solidFill>
                <a:ea typeface="Times New Roman"/>
              </a:rPr>
              <a:t>Service providers who meet the minimum functionality score of 70 will be required to demonstrate their solution as indicated in </a:t>
            </a:r>
            <a:r>
              <a:rPr lang="en-ZA" sz="1600" b="1" dirty="0" smtClean="0">
                <a:solidFill>
                  <a:srgbClr val="000000"/>
                </a:solidFill>
                <a:ea typeface="Times New Roman"/>
              </a:rPr>
              <a:t>table B </a:t>
            </a:r>
            <a:r>
              <a:rPr lang="en-ZA" sz="1600" dirty="0" smtClean="0">
                <a:solidFill>
                  <a:srgbClr val="000000"/>
                </a:solidFill>
                <a:ea typeface="Times New Roman"/>
              </a:rPr>
              <a:t>below. A </a:t>
            </a:r>
            <a:r>
              <a:rPr lang="en-ZA" sz="1600" dirty="0">
                <a:solidFill>
                  <a:srgbClr val="000000"/>
                </a:solidFill>
                <a:ea typeface="Times New Roman"/>
              </a:rPr>
              <a:t>shortlist will be established in phase one and all short listed bidders will be evaluated in terms of price and preference for final adjudication.</a:t>
            </a:r>
            <a:endParaRPr lang="en-ZA" sz="1600" dirty="0">
              <a:solidFill>
                <a:srgbClr val="000000"/>
              </a:solidFill>
              <a:latin typeface="Times New Roman"/>
              <a:ea typeface="Times New Roman"/>
            </a:endParaRPr>
          </a:p>
          <a:p>
            <a:pPr marL="0" indent="0" algn="just">
              <a:spcAft>
                <a:spcPts val="0"/>
              </a:spcAft>
              <a:buNone/>
            </a:pPr>
            <a:r>
              <a:rPr lang="en-ZA" sz="1600" dirty="0">
                <a:solidFill>
                  <a:srgbClr val="000000"/>
                </a:solidFill>
                <a:ea typeface="Times New Roman"/>
              </a:rPr>
              <a:t> </a:t>
            </a:r>
            <a:endParaRPr lang="en-ZA" sz="1600" dirty="0">
              <a:solidFill>
                <a:srgbClr val="000000"/>
              </a:solidFill>
              <a:latin typeface="Times New Roman"/>
              <a:ea typeface="Times New Roman"/>
            </a:endParaRPr>
          </a:p>
          <a:p>
            <a:pPr indent="0">
              <a:spcAft>
                <a:spcPts val="0"/>
              </a:spcAft>
              <a:buNone/>
            </a:pPr>
            <a:r>
              <a:rPr lang="en-ZA" sz="1600" b="1" dirty="0">
                <a:solidFill>
                  <a:srgbClr val="000000"/>
                </a:solidFill>
                <a:ea typeface="Times New Roman"/>
              </a:rPr>
              <a:t>PHASE 1</a:t>
            </a:r>
            <a:r>
              <a:rPr lang="en-ZA" sz="1600" dirty="0">
                <a:solidFill>
                  <a:srgbClr val="000000"/>
                </a:solidFill>
                <a:ea typeface="Times New Roman"/>
              </a:rPr>
              <a:t>: Minimum score required to be considered responsive = </a:t>
            </a:r>
            <a:r>
              <a:rPr lang="en-ZA" sz="1600" b="1" dirty="0">
                <a:solidFill>
                  <a:srgbClr val="000000"/>
                </a:solidFill>
                <a:ea typeface="Times New Roman"/>
              </a:rPr>
              <a:t>75%</a:t>
            </a:r>
            <a:endParaRPr lang="en-ZA" sz="1600" dirty="0">
              <a:solidFill>
                <a:srgbClr val="000000"/>
              </a:solidFill>
              <a:effectLst/>
              <a:latin typeface="Times New Roman"/>
              <a:ea typeface="Times New Roman"/>
            </a:endParaRPr>
          </a:p>
        </p:txBody>
      </p:sp>
    </p:spTree>
    <p:extLst>
      <p:ext uri="{BB962C8B-B14F-4D97-AF65-F5344CB8AC3E}">
        <p14:creationId xmlns:p14="http://schemas.microsoft.com/office/powerpoint/2010/main" val="1182833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lvl="0" indent="-355600" algn="just">
              <a:defRPr/>
            </a:pPr>
            <a:r>
              <a:rPr lang="en-ZA" kern="0" dirty="0" smtClean="0">
                <a:solidFill>
                  <a:srgbClr val="000000"/>
                </a:solidFill>
              </a:rPr>
              <a:t>7. Tender Evaluation Criteria</a:t>
            </a:r>
            <a:endParaRPr lang="en-ZA" kern="0" dirty="0">
              <a:solidFill>
                <a:srgbClr val="000000"/>
              </a:solidFill>
            </a:endParaRP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lvl="0" indent="0">
              <a:buNone/>
            </a:pPr>
            <a:r>
              <a:rPr lang="en-ZA" b="1" kern="0" dirty="0" smtClean="0"/>
              <a:t>TABLE A</a:t>
            </a:r>
            <a:endParaRPr lang="en-ZA" b="1" kern="0" dirty="0"/>
          </a:p>
        </p:txBody>
      </p:sp>
      <p:graphicFrame>
        <p:nvGraphicFramePr>
          <p:cNvPr id="9" name="Table 8"/>
          <p:cNvGraphicFramePr>
            <a:graphicFrameLocks noGrp="1"/>
          </p:cNvGraphicFramePr>
          <p:nvPr>
            <p:extLst>
              <p:ext uri="{D42A27DB-BD31-4B8C-83A1-F6EECF244321}">
                <p14:modId xmlns:p14="http://schemas.microsoft.com/office/powerpoint/2010/main" val="2401547028"/>
              </p:ext>
            </p:extLst>
          </p:nvPr>
        </p:nvGraphicFramePr>
        <p:xfrm>
          <a:off x="539550" y="1700808"/>
          <a:ext cx="8150424" cy="4320480"/>
        </p:xfrm>
        <a:graphic>
          <a:graphicData uri="http://schemas.openxmlformats.org/drawingml/2006/table">
            <a:tbl>
              <a:tblPr firstRow="1" firstCol="1" bandRow="1"/>
              <a:tblGrid>
                <a:gridCol w="509256"/>
                <a:gridCol w="1710906"/>
                <a:gridCol w="1425753"/>
                <a:gridCol w="4504509"/>
              </a:tblGrid>
              <a:tr h="113640">
                <a:tc>
                  <a:txBody>
                    <a:bodyPr/>
                    <a:lstStyle/>
                    <a:p>
                      <a:pPr>
                        <a:spcAft>
                          <a:spcPts val="0"/>
                        </a:spcAft>
                      </a:pPr>
                      <a:r>
                        <a:rPr lang="en-GB" sz="700" b="1" i="1" dirty="0">
                          <a:solidFill>
                            <a:srgbClr val="000000"/>
                          </a:solidFill>
                          <a:effectLst/>
                          <a:latin typeface="Arial"/>
                          <a:ea typeface="Times New Roman"/>
                        </a:rPr>
                        <a:t>No.</a:t>
                      </a:r>
                      <a:endParaRPr lang="en-ZA" sz="700" dirty="0">
                        <a:solidFill>
                          <a:srgbClr val="000000"/>
                        </a:solidFill>
                        <a:effectLst/>
                        <a:latin typeface="Times New Roman"/>
                        <a:ea typeface="Times New Roman"/>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spcAft>
                          <a:spcPts val="0"/>
                        </a:spcAft>
                      </a:pPr>
                      <a:r>
                        <a:rPr lang="en-GB" sz="700" b="1" i="1">
                          <a:solidFill>
                            <a:srgbClr val="000000"/>
                          </a:solidFill>
                          <a:effectLst/>
                          <a:latin typeface="Arial"/>
                          <a:ea typeface="Times New Roman"/>
                        </a:rPr>
                        <a:t>Category</a:t>
                      </a:r>
                      <a:endParaRPr lang="en-ZA" sz="700">
                        <a:solidFill>
                          <a:srgbClr val="000000"/>
                        </a:solidFill>
                        <a:effectLst/>
                        <a:latin typeface="Times New Roman"/>
                        <a:ea typeface="Times New Roman"/>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spcAft>
                          <a:spcPts val="0"/>
                        </a:spcAft>
                      </a:pPr>
                      <a:r>
                        <a:rPr lang="en-GB" sz="700" b="1" i="1">
                          <a:solidFill>
                            <a:srgbClr val="000000"/>
                          </a:solidFill>
                          <a:effectLst/>
                          <a:latin typeface="Arial"/>
                          <a:ea typeface="Times New Roman"/>
                        </a:rPr>
                        <a:t>Weighting Factor</a:t>
                      </a:r>
                      <a:endParaRPr lang="en-ZA" sz="700">
                        <a:solidFill>
                          <a:srgbClr val="000000"/>
                        </a:solidFill>
                        <a:effectLst/>
                        <a:latin typeface="Times New Roman"/>
                        <a:ea typeface="Times New Roman"/>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spcAft>
                          <a:spcPts val="0"/>
                        </a:spcAft>
                      </a:pPr>
                      <a:r>
                        <a:rPr lang="en-GB" sz="700" b="1" i="1">
                          <a:solidFill>
                            <a:srgbClr val="000000"/>
                          </a:solidFill>
                          <a:effectLst/>
                          <a:latin typeface="Arial"/>
                          <a:ea typeface="Times New Roman"/>
                        </a:rPr>
                        <a:t>Functional Criteria </a:t>
                      </a:r>
                      <a:endParaRPr lang="en-ZA" sz="700">
                        <a:solidFill>
                          <a:srgbClr val="000000"/>
                        </a:solidFill>
                        <a:effectLst/>
                        <a:latin typeface="Times New Roman"/>
                        <a:ea typeface="Times New Roman"/>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2067241">
                <a:tc>
                  <a:txBody>
                    <a:bodyPr/>
                    <a:lstStyle/>
                    <a:p>
                      <a:pPr>
                        <a:spcAft>
                          <a:spcPts val="0"/>
                        </a:spcAft>
                      </a:pPr>
                      <a:r>
                        <a:rPr lang="en-GB" sz="1600">
                          <a:solidFill>
                            <a:srgbClr val="000000"/>
                          </a:solidFill>
                          <a:effectLst/>
                          <a:latin typeface="+mn-lt"/>
                          <a:ea typeface="Times New Roman"/>
                        </a:rPr>
                        <a:t>1.</a:t>
                      </a:r>
                      <a:endParaRPr lang="en-ZA" sz="1600">
                        <a:solidFill>
                          <a:srgbClr val="000000"/>
                        </a:solidFill>
                        <a:effectLst/>
                        <a:latin typeface="+mn-lt"/>
                        <a:ea typeface="Times New Roman"/>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solidFill>
                            <a:srgbClr val="000000"/>
                          </a:solidFill>
                          <a:effectLst/>
                          <a:latin typeface="+mn-lt"/>
                          <a:ea typeface="Times New Roman"/>
                        </a:rPr>
                        <a:t>Software Specification </a:t>
                      </a:r>
                      <a:endParaRPr lang="en-ZA" sz="1600" dirty="0">
                        <a:solidFill>
                          <a:srgbClr val="000000"/>
                        </a:solidFill>
                        <a:effectLst/>
                        <a:latin typeface="+mn-lt"/>
                        <a:ea typeface="Times New Roman"/>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solidFill>
                            <a:srgbClr val="000000"/>
                          </a:solidFill>
                          <a:effectLst/>
                          <a:latin typeface="+mn-lt"/>
                          <a:ea typeface="Times New Roman"/>
                        </a:rPr>
                        <a:t>35</a:t>
                      </a:r>
                      <a:endParaRPr lang="en-ZA" sz="1600" dirty="0">
                        <a:solidFill>
                          <a:srgbClr val="000000"/>
                        </a:solidFill>
                        <a:effectLst/>
                        <a:latin typeface="+mn-lt"/>
                        <a:ea typeface="Times New Roman"/>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mj-lt"/>
                        <a:buAutoNum type="arabicPeriod"/>
                      </a:pPr>
                      <a:r>
                        <a:rPr lang="en-ZA" sz="1600" dirty="0" smtClean="0">
                          <a:solidFill>
                            <a:srgbClr val="000000"/>
                          </a:solidFill>
                          <a:effectLst/>
                          <a:latin typeface="+mn-lt"/>
                        </a:rPr>
                        <a:t>Browser</a:t>
                      </a:r>
                      <a:r>
                        <a:rPr lang="en-ZA" sz="1600" baseline="0" dirty="0" smtClean="0">
                          <a:solidFill>
                            <a:srgbClr val="000000"/>
                          </a:solidFill>
                          <a:effectLst/>
                          <a:latin typeface="+mn-lt"/>
                        </a:rPr>
                        <a:t> and Operating system independent</a:t>
                      </a:r>
                    </a:p>
                    <a:p>
                      <a:pPr marL="342900" lvl="0" indent="-342900" algn="just">
                        <a:buFont typeface="+mj-lt"/>
                        <a:buAutoNum type="arabicPeriod"/>
                      </a:pPr>
                      <a:r>
                        <a:rPr lang="en-ZA" sz="1600" baseline="0" dirty="0" smtClean="0">
                          <a:solidFill>
                            <a:srgbClr val="000000"/>
                          </a:solidFill>
                          <a:effectLst/>
                          <a:latin typeface="+mn-lt"/>
                        </a:rPr>
                        <a:t>App data manipulation functionality</a:t>
                      </a:r>
                    </a:p>
                    <a:p>
                      <a:pPr marL="342900" lvl="0" indent="-342900" algn="just">
                        <a:buFont typeface="+mj-lt"/>
                        <a:buAutoNum type="arabicPeriod"/>
                      </a:pPr>
                      <a:r>
                        <a:rPr lang="en-ZA" sz="1600" baseline="0" dirty="0" smtClean="0">
                          <a:solidFill>
                            <a:srgbClr val="000000"/>
                          </a:solidFill>
                          <a:effectLst/>
                          <a:latin typeface="+mn-lt"/>
                        </a:rPr>
                        <a:t>GPS functionality</a:t>
                      </a:r>
                    </a:p>
                    <a:p>
                      <a:pPr marL="342900" lvl="0" indent="-342900" algn="just">
                        <a:buFont typeface="+mj-lt"/>
                        <a:buAutoNum type="arabicPeriod"/>
                      </a:pPr>
                      <a:r>
                        <a:rPr lang="en-ZA" sz="1600" baseline="0" dirty="0" smtClean="0">
                          <a:solidFill>
                            <a:srgbClr val="000000"/>
                          </a:solidFill>
                          <a:effectLst/>
                          <a:latin typeface="+mn-lt"/>
                        </a:rPr>
                        <a:t>Image or photo handling functionality</a:t>
                      </a:r>
                    </a:p>
                    <a:p>
                      <a:pPr marL="342900" lvl="0" indent="-342900" algn="just">
                        <a:buFont typeface="+mj-lt"/>
                        <a:buAutoNum type="arabicPeriod"/>
                      </a:pPr>
                      <a:r>
                        <a:rPr lang="en-ZA" sz="1600" baseline="0" dirty="0" smtClean="0">
                          <a:solidFill>
                            <a:srgbClr val="000000"/>
                          </a:solidFill>
                          <a:effectLst/>
                          <a:latin typeface="+mn-lt"/>
                        </a:rPr>
                        <a:t>Database Functionality</a:t>
                      </a:r>
                    </a:p>
                    <a:p>
                      <a:pPr marL="342900" lvl="0" indent="-342900" algn="just">
                        <a:buFont typeface="+mj-lt"/>
                        <a:buAutoNum type="arabicPeriod"/>
                      </a:pPr>
                      <a:r>
                        <a:rPr lang="en-ZA" sz="1600" baseline="0" dirty="0" smtClean="0">
                          <a:solidFill>
                            <a:srgbClr val="000000"/>
                          </a:solidFill>
                          <a:effectLst/>
                          <a:latin typeface="+mn-lt"/>
                        </a:rPr>
                        <a:t>System Audit Functionality</a:t>
                      </a:r>
                    </a:p>
                    <a:p>
                      <a:pPr marL="342900" lvl="0" indent="-342900" algn="just">
                        <a:buFont typeface="+mj-lt"/>
                        <a:buAutoNum type="arabicPeriod"/>
                      </a:pPr>
                      <a:r>
                        <a:rPr lang="en-ZA" sz="1600" baseline="0" dirty="0" smtClean="0">
                          <a:solidFill>
                            <a:srgbClr val="000000"/>
                          </a:solidFill>
                          <a:effectLst/>
                          <a:latin typeface="+mn-lt"/>
                        </a:rPr>
                        <a:t>Data transfer / migration functionality</a:t>
                      </a:r>
                    </a:p>
                    <a:p>
                      <a:pPr marL="342900" lvl="0" indent="-342900" algn="just">
                        <a:buFont typeface="+mj-lt"/>
                        <a:buAutoNum type="arabicPeriod"/>
                      </a:pPr>
                      <a:r>
                        <a:rPr lang="en-ZA" sz="1600" baseline="0" dirty="0" smtClean="0">
                          <a:solidFill>
                            <a:srgbClr val="000000"/>
                          </a:solidFill>
                          <a:effectLst/>
                          <a:latin typeface="+mn-lt"/>
                        </a:rPr>
                        <a:t>No licence</a:t>
                      </a:r>
                      <a:endParaRPr lang="en-ZA" sz="1600" dirty="0">
                        <a:solidFill>
                          <a:srgbClr val="000000"/>
                        </a:solidFill>
                        <a:effectLst/>
                        <a:latin typeface="+mn-lt"/>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979">
                <a:tc>
                  <a:txBody>
                    <a:bodyPr/>
                    <a:lstStyle/>
                    <a:p>
                      <a:pPr>
                        <a:spcAft>
                          <a:spcPts val="0"/>
                        </a:spcAft>
                      </a:pPr>
                      <a:r>
                        <a:rPr lang="en-GB" sz="1600" dirty="0" smtClean="0">
                          <a:solidFill>
                            <a:srgbClr val="000000"/>
                          </a:solidFill>
                          <a:effectLst/>
                          <a:latin typeface="+mn-lt"/>
                          <a:ea typeface="Times New Roman"/>
                        </a:rPr>
                        <a:t>2.</a:t>
                      </a:r>
                      <a:endParaRPr lang="en-ZA" sz="1600" dirty="0">
                        <a:solidFill>
                          <a:srgbClr val="000000"/>
                        </a:solidFill>
                        <a:effectLst/>
                        <a:latin typeface="+mn-lt"/>
                        <a:ea typeface="Times New Roman"/>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dirty="0" smtClean="0">
                          <a:solidFill>
                            <a:srgbClr val="000000"/>
                          </a:solidFill>
                          <a:effectLst/>
                          <a:latin typeface="+mn-lt"/>
                          <a:ea typeface="Times New Roman"/>
                        </a:rPr>
                        <a:t>GIS</a:t>
                      </a:r>
                      <a:r>
                        <a:rPr lang="en-ZA" sz="1600" baseline="0" dirty="0" smtClean="0">
                          <a:solidFill>
                            <a:srgbClr val="000000"/>
                          </a:solidFill>
                          <a:effectLst/>
                          <a:latin typeface="+mn-lt"/>
                          <a:ea typeface="Times New Roman"/>
                        </a:rPr>
                        <a:t> development experience</a:t>
                      </a:r>
                      <a:endParaRPr lang="en-ZA" sz="1600" dirty="0">
                        <a:solidFill>
                          <a:srgbClr val="000000"/>
                        </a:solidFill>
                        <a:effectLst/>
                        <a:latin typeface="+mn-lt"/>
                        <a:ea typeface="Times New Roman"/>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solidFill>
                            <a:srgbClr val="000000"/>
                          </a:solidFill>
                          <a:effectLst/>
                          <a:latin typeface="+mn-lt"/>
                          <a:ea typeface="Times New Roman"/>
                        </a:rPr>
                        <a:t>3</a:t>
                      </a:r>
                      <a:r>
                        <a:rPr lang="en-GB" sz="1600" dirty="0" smtClean="0">
                          <a:solidFill>
                            <a:srgbClr val="000000"/>
                          </a:solidFill>
                          <a:effectLst/>
                          <a:latin typeface="+mn-lt"/>
                          <a:ea typeface="Times New Roman"/>
                        </a:rPr>
                        <a:t>5</a:t>
                      </a:r>
                      <a:endParaRPr lang="en-ZA" sz="1600" dirty="0">
                        <a:solidFill>
                          <a:srgbClr val="000000"/>
                        </a:solidFill>
                        <a:effectLst/>
                        <a:latin typeface="+mn-lt"/>
                        <a:ea typeface="Times New Roman"/>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mj-lt"/>
                        <a:buAutoNum type="arabicPeriod"/>
                      </a:pPr>
                      <a:r>
                        <a:rPr lang="en-ZA" sz="1600" dirty="0" smtClean="0">
                          <a:solidFill>
                            <a:srgbClr val="000000"/>
                          </a:solidFill>
                          <a:effectLst/>
                          <a:latin typeface="+mn-lt"/>
                        </a:rPr>
                        <a:t>Number</a:t>
                      </a:r>
                      <a:r>
                        <a:rPr lang="en-ZA" sz="1600" baseline="0" dirty="0" smtClean="0">
                          <a:solidFill>
                            <a:srgbClr val="000000"/>
                          </a:solidFill>
                          <a:effectLst/>
                          <a:latin typeface="+mn-lt"/>
                        </a:rPr>
                        <a:t> of years developing GIS software (Specify start and end date)</a:t>
                      </a:r>
                    </a:p>
                    <a:p>
                      <a:pPr marL="342900" lvl="0" indent="-342900" algn="just">
                        <a:buFont typeface="+mj-lt"/>
                        <a:buAutoNum type="arabicPeriod"/>
                      </a:pPr>
                      <a:r>
                        <a:rPr lang="en-ZA" sz="1600" baseline="0" dirty="0" smtClean="0">
                          <a:solidFill>
                            <a:srgbClr val="000000"/>
                          </a:solidFill>
                          <a:effectLst/>
                          <a:latin typeface="+mn-lt"/>
                        </a:rPr>
                        <a:t>Contactable references with proof of evidence</a:t>
                      </a:r>
                      <a:endParaRPr lang="en-ZA" sz="1600" dirty="0">
                        <a:solidFill>
                          <a:srgbClr val="000000"/>
                        </a:solidFill>
                        <a:effectLst/>
                        <a:latin typeface="+mn-lt"/>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3620">
                <a:tc>
                  <a:txBody>
                    <a:bodyPr/>
                    <a:lstStyle/>
                    <a:p>
                      <a:pPr>
                        <a:spcAft>
                          <a:spcPts val="0"/>
                        </a:spcAft>
                      </a:pPr>
                      <a:r>
                        <a:rPr lang="en-GB" sz="1600" dirty="0">
                          <a:solidFill>
                            <a:srgbClr val="000000"/>
                          </a:solidFill>
                          <a:effectLst/>
                          <a:latin typeface="+mn-lt"/>
                          <a:ea typeface="Times New Roman"/>
                        </a:rPr>
                        <a:t>3</a:t>
                      </a:r>
                      <a:r>
                        <a:rPr lang="en-GB" sz="1600" dirty="0" smtClean="0">
                          <a:solidFill>
                            <a:srgbClr val="000000"/>
                          </a:solidFill>
                          <a:effectLst/>
                          <a:latin typeface="+mn-lt"/>
                          <a:ea typeface="Times New Roman"/>
                        </a:rPr>
                        <a:t>.</a:t>
                      </a:r>
                      <a:endParaRPr lang="en-ZA" sz="1600" dirty="0">
                        <a:solidFill>
                          <a:srgbClr val="000000"/>
                        </a:solidFill>
                        <a:effectLst/>
                        <a:latin typeface="+mn-lt"/>
                        <a:ea typeface="Times New Roman"/>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solidFill>
                            <a:srgbClr val="000000"/>
                          </a:solidFill>
                          <a:effectLst/>
                          <a:latin typeface="+mn-lt"/>
                          <a:ea typeface="Times New Roman"/>
                        </a:rPr>
                        <a:t>Resource </a:t>
                      </a:r>
                      <a:r>
                        <a:rPr lang="en-GB" sz="1600" dirty="0" smtClean="0">
                          <a:solidFill>
                            <a:srgbClr val="000000"/>
                          </a:solidFill>
                          <a:effectLst/>
                          <a:latin typeface="+mn-lt"/>
                          <a:ea typeface="Times New Roman"/>
                        </a:rPr>
                        <a:t>Capabilities for  maintenance</a:t>
                      </a:r>
                      <a:r>
                        <a:rPr lang="en-GB" sz="1600" baseline="0" dirty="0" smtClean="0">
                          <a:solidFill>
                            <a:srgbClr val="000000"/>
                          </a:solidFill>
                          <a:effectLst/>
                          <a:latin typeface="+mn-lt"/>
                          <a:ea typeface="Times New Roman"/>
                        </a:rPr>
                        <a:t>  and  training</a:t>
                      </a:r>
                      <a:endParaRPr lang="en-ZA" sz="1600" dirty="0">
                        <a:solidFill>
                          <a:srgbClr val="000000"/>
                        </a:solidFill>
                        <a:effectLst/>
                        <a:latin typeface="+mn-lt"/>
                        <a:ea typeface="Times New Roman"/>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solidFill>
                            <a:srgbClr val="000000"/>
                          </a:solidFill>
                          <a:effectLst/>
                          <a:latin typeface="+mn-lt"/>
                          <a:ea typeface="Times New Roman"/>
                        </a:rPr>
                        <a:t>30</a:t>
                      </a:r>
                      <a:endParaRPr lang="en-ZA" sz="1600" dirty="0">
                        <a:solidFill>
                          <a:srgbClr val="000000"/>
                        </a:solidFill>
                        <a:effectLst/>
                        <a:latin typeface="+mn-lt"/>
                        <a:ea typeface="Times New Roman"/>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mj-lt"/>
                        <a:buAutoNum type="arabicPeriod"/>
                      </a:pPr>
                      <a:r>
                        <a:rPr lang="en-ZA" sz="1600" dirty="0" smtClean="0">
                          <a:solidFill>
                            <a:srgbClr val="000000"/>
                          </a:solidFill>
                          <a:effectLst/>
                          <a:latin typeface="+mn-lt"/>
                        </a:rPr>
                        <a:t>Experience</a:t>
                      </a:r>
                      <a:r>
                        <a:rPr lang="en-ZA" sz="1600" baseline="0" dirty="0" smtClean="0">
                          <a:solidFill>
                            <a:srgbClr val="000000"/>
                          </a:solidFill>
                          <a:effectLst/>
                          <a:latin typeface="+mn-lt"/>
                        </a:rPr>
                        <a:t> of personnel to provide maintenance, training and support services.</a:t>
                      </a:r>
                      <a:endParaRPr lang="en-ZA" sz="1600" dirty="0">
                        <a:solidFill>
                          <a:srgbClr val="000000"/>
                        </a:solidFill>
                        <a:effectLst/>
                        <a:latin typeface="+mn-lt"/>
                      </a:endParaRPr>
                    </a:p>
                  </a:txBody>
                  <a:tcPr marL="47298" marR="47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73242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ZA" dirty="0">
                <a:solidFill>
                  <a:srgbClr val="000000"/>
                </a:solidFill>
              </a:rPr>
              <a:t>7. Tender Evaluation Criteria</a:t>
            </a:r>
            <a:br>
              <a:rPr lang="en-ZA" dirty="0">
                <a:solidFill>
                  <a:srgbClr val="000000"/>
                </a:solidFill>
              </a:rPr>
            </a:br>
            <a:endParaRPr lang="en-ZA" dirty="0"/>
          </a:p>
        </p:txBody>
      </p:sp>
      <p:sp>
        <p:nvSpPr>
          <p:cNvPr id="3" name="Content Placeholder 2"/>
          <p:cNvSpPr>
            <a:spLocks noGrp="1"/>
          </p:cNvSpPr>
          <p:nvPr>
            <p:ph idx="1"/>
          </p:nvPr>
        </p:nvSpPr>
        <p:spPr>
          <a:xfrm>
            <a:off x="455612" y="1052736"/>
            <a:ext cx="8292851" cy="5184575"/>
          </a:xfrm>
        </p:spPr>
        <p:txBody>
          <a:bodyPr/>
          <a:lstStyle/>
          <a:p>
            <a:pPr marL="0" indent="0">
              <a:buNone/>
            </a:pPr>
            <a:r>
              <a:rPr lang="en-ZA" b="1" dirty="0" smtClean="0"/>
              <a:t>TABLE B</a:t>
            </a:r>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085708532"/>
              </p:ext>
            </p:extLst>
          </p:nvPr>
        </p:nvGraphicFramePr>
        <p:xfrm>
          <a:off x="539553" y="1844824"/>
          <a:ext cx="8208912" cy="3369176"/>
        </p:xfrm>
        <a:graphic>
          <a:graphicData uri="http://schemas.openxmlformats.org/drawingml/2006/table">
            <a:tbl>
              <a:tblPr firstRow="1" bandRow="1">
                <a:tableStyleId>{5C22544A-7EE6-4342-B048-85BDC9FD1C3A}</a:tableStyleId>
              </a:tblPr>
              <a:tblGrid>
                <a:gridCol w="2736304"/>
                <a:gridCol w="2736304"/>
                <a:gridCol w="2736304"/>
              </a:tblGrid>
              <a:tr h="504056">
                <a:tc>
                  <a:txBody>
                    <a:bodyPr/>
                    <a:lstStyle/>
                    <a:p>
                      <a:r>
                        <a:rPr lang="en-ZA" dirty="0" smtClean="0"/>
                        <a:t>Category</a:t>
                      </a:r>
                      <a:endParaRPr lang="en-ZA" dirty="0"/>
                    </a:p>
                  </a:txBody>
                  <a:tcPr/>
                </a:tc>
                <a:tc>
                  <a:txBody>
                    <a:bodyPr/>
                    <a:lstStyle/>
                    <a:p>
                      <a:r>
                        <a:rPr lang="en-ZA" dirty="0" smtClean="0"/>
                        <a:t>Weighting factor</a:t>
                      </a:r>
                      <a:endParaRPr lang="en-ZA" dirty="0"/>
                    </a:p>
                  </a:txBody>
                  <a:tcPr/>
                </a:tc>
                <a:tc>
                  <a:txBody>
                    <a:bodyPr/>
                    <a:lstStyle/>
                    <a:p>
                      <a:r>
                        <a:rPr lang="en-ZA" dirty="0" smtClean="0"/>
                        <a:t>Functional Criteria</a:t>
                      </a:r>
                      <a:endParaRPr lang="en-ZA" dirty="0"/>
                    </a:p>
                  </a:txBody>
                  <a:tcPr/>
                </a:tc>
              </a:tr>
              <a:tr h="1404156">
                <a:tc>
                  <a:txBody>
                    <a:bodyPr/>
                    <a:lstStyle/>
                    <a:p>
                      <a:r>
                        <a:rPr lang="en-ZA" sz="1400" dirty="0" smtClean="0"/>
                        <a:t>Demonstrable evidence of the tool</a:t>
                      </a:r>
                      <a:endParaRPr lang="en-ZA" sz="1400" dirty="0"/>
                    </a:p>
                  </a:txBody>
                  <a:tcPr/>
                </a:tc>
                <a:tc>
                  <a:txBody>
                    <a:bodyPr/>
                    <a:lstStyle/>
                    <a:p>
                      <a:r>
                        <a:rPr lang="en-ZA" sz="1400" dirty="0" smtClean="0"/>
                        <a:t>100</a:t>
                      </a:r>
                      <a:endParaRPr lang="en-ZA" sz="1400" dirty="0"/>
                    </a:p>
                  </a:txBody>
                  <a:tcPr/>
                </a:tc>
                <a:tc>
                  <a:txBody>
                    <a:bodyPr/>
                    <a:lstStyle/>
                    <a:p>
                      <a:pPr marL="342900" indent="-342900">
                        <a:buFont typeface="+mj-lt"/>
                        <a:buAutoNum type="arabicPeriod"/>
                      </a:pPr>
                      <a:r>
                        <a:rPr lang="en-ZA" sz="1400" dirty="0" smtClean="0"/>
                        <a:t>Browser</a:t>
                      </a:r>
                      <a:r>
                        <a:rPr lang="en-ZA" sz="1400" baseline="0" dirty="0" smtClean="0"/>
                        <a:t> and operating system independent. App data manipulation functionality</a:t>
                      </a:r>
                    </a:p>
                    <a:p>
                      <a:pPr marL="342900" indent="-342900">
                        <a:buFont typeface="+mj-lt"/>
                        <a:buAutoNum type="arabicPeriod"/>
                      </a:pPr>
                      <a:r>
                        <a:rPr lang="en-ZA" sz="1400" baseline="0" dirty="0" smtClean="0"/>
                        <a:t>GPS Functionality</a:t>
                      </a:r>
                    </a:p>
                    <a:p>
                      <a:pPr marL="342900" indent="-342900">
                        <a:buFont typeface="+mj-lt"/>
                        <a:buAutoNum type="arabicPeriod"/>
                      </a:pPr>
                      <a:r>
                        <a:rPr lang="en-ZA" sz="1400" baseline="0" dirty="0" smtClean="0"/>
                        <a:t>Image or photo handling functionality</a:t>
                      </a:r>
                    </a:p>
                    <a:p>
                      <a:pPr marL="342900" indent="-342900">
                        <a:buFont typeface="+mj-lt"/>
                        <a:buAutoNum type="arabicPeriod"/>
                      </a:pPr>
                      <a:r>
                        <a:rPr lang="en-ZA" sz="1400" baseline="0" dirty="0" smtClean="0"/>
                        <a:t>Database functionality</a:t>
                      </a:r>
                    </a:p>
                    <a:p>
                      <a:pPr marL="342900" indent="-342900">
                        <a:buFont typeface="+mj-lt"/>
                        <a:buAutoNum type="arabicPeriod"/>
                      </a:pPr>
                      <a:r>
                        <a:rPr lang="en-ZA" sz="1400" baseline="0" dirty="0" smtClean="0"/>
                        <a:t>System Audit functionality</a:t>
                      </a:r>
                    </a:p>
                    <a:p>
                      <a:pPr marL="342900" indent="-342900">
                        <a:buFont typeface="+mj-lt"/>
                        <a:buAutoNum type="arabicPeriod"/>
                      </a:pPr>
                      <a:r>
                        <a:rPr lang="en-ZA" sz="1400" baseline="0" dirty="0" smtClean="0"/>
                        <a:t>Data transfer / migration functionality</a:t>
                      </a:r>
                    </a:p>
                    <a:p>
                      <a:pPr marL="342900" indent="-342900">
                        <a:buFont typeface="+mj-lt"/>
                        <a:buAutoNum type="arabicPeriod"/>
                      </a:pPr>
                      <a:r>
                        <a:rPr lang="en-ZA" sz="1400" baseline="0" dirty="0" smtClean="0"/>
                        <a:t>No licence</a:t>
                      </a:r>
                    </a:p>
                    <a:p>
                      <a:pPr marL="342900" indent="-342900">
                        <a:buFont typeface="+mj-lt"/>
                        <a:buAutoNum type="arabicPeriod"/>
                      </a:pPr>
                      <a:endParaRPr lang="en-ZA" sz="1400" dirty="0"/>
                    </a:p>
                  </a:txBody>
                  <a:tcPr/>
                </a:tc>
              </a:tr>
            </a:tbl>
          </a:graphicData>
        </a:graphic>
      </p:graphicFrame>
    </p:spTree>
    <p:extLst>
      <p:ext uri="{BB962C8B-B14F-4D97-AF65-F5344CB8AC3E}">
        <p14:creationId xmlns:p14="http://schemas.microsoft.com/office/powerpoint/2010/main" val="1130539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lvl="0" indent="-355600" algn="just">
              <a:defRPr/>
            </a:pPr>
            <a:r>
              <a:rPr lang="en-ZA" kern="0" dirty="0" smtClean="0">
                <a:solidFill>
                  <a:srgbClr val="000000"/>
                </a:solidFill>
              </a:rPr>
              <a:t>7. </a:t>
            </a:r>
            <a:r>
              <a:rPr lang="en-ZA" kern="0" dirty="0">
                <a:solidFill>
                  <a:srgbClr val="000000"/>
                </a:solidFill>
              </a:rPr>
              <a:t>Tender Evaluation Criteria</a:t>
            </a: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lvl="0" indent="0">
              <a:buNone/>
            </a:pPr>
            <a:r>
              <a:rPr lang="en-ZA" sz="1500" kern="0" dirty="0" smtClean="0">
                <a:solidFill>
                  <a:srgbClr val="000000"/>
                </a:solidFill>
              </a:rPr>
              <a:t>7.1</a:t>
            </a:r>
            <a:r>
              <a:rPr lang="en-ZA" sz="1500" kern="0" dirty="0">
                <a:solidFill>
                  <a:srgbClr val="000000"/>
                </a:solidFill>
              </a:rPr>
              <a:t>	SUPPLY, INSTALLATION AND CONFIGURATION</a:t>
            </a:r>
          </a:p>
          <a:p>
            <a:pPr marL="0" lvl="0" indent="0">
              <a:buNone/>
            </a:pPr>
            <a:r>
              <a:rPr lang="en-ZA" sz="1500" kern="0" dirty="0" smtClean="0">
                <a:solidFill>
                  <a:srgbClr val="000000"/>
                </a:solidFill>
              </a:rPr>
              <a:t>a</a:t>
            </a:r>
            <a:r>
              <a:rPr lang="en-ZA" sz="1500" kern="0" dirty="0">
                <a:solidFill>
                  <a:srgbClr val="000000"/>
                </a:solidFill>
              </a:rPr>
              <a:t>)	The </a:t>
            </a:r>
            <a:r>
              <a:rPr lang="en-ZA" sz="1500" kern="0" dirty="0" smtClean="0">
                <a:solidFill>
                  <a:srgbClr val="000000"/>
                </a:solidFill>
              </a:rPr>
              <a:t>software </a:t>
            </a:r>
            <a:r>
              <a:rPr lang="en-ZA" sz="1500" kern="0" dirty="0">
                <a:solidFill>
                  <a:srgbClr val="000000"/>
                </a:solidFill>
              </a:rPr>
              <a:t>should be supplied, installed and configured at DPW.</a:t>
            </a:r>
          </a:p>
          <a:p>
            <a:pPr marL="0" lvl="0" indent="0">
              <a:buNone/>
            </a:pPr>
            <a:r>
              <a:rPr lang="en-ZA" sz="1500" kern="0" dirty="0">
                <a:solidFill>
                  <a:srgbClr val="000000"/>
                </a:solidFill>
              </a:rPr>
              <a:t>b)	Any API’s or data quality assurance </a:t>
            </a:r>
            <a:r>
              <a:rPr lang="en-ZA" sz="1500" kern="0" dirty="0" smtClean="0">
                <a:solidFill>
                  <a:srgbClr val="000000"/>
                </a:solidFill>
              </a:rPr>
              <a:t>software shall </a:t>
            </a:r>
            <a:r>
              <a:rPr lang="en-ZA" sz="1500" kern="0" dirty="0">
                <a:solidFill>
                  <a:srgbClr val="000000"/>
                </a:solidFill>
              </a:rPr>
              <a:t>reside within DPW.</a:t>
            </a:r>
          </a:p>
          <a:p>
            <a:pPr marL="0" lvl="0" indent="0">
              <a:buNone/>
            </a:pPr>
            <a:r>
              <a:rPr lang="en-ZA" sz="1500" kern="0" dirty="0">
                <a:solidFill>
                  <a:srgbClr val="000000"/>
                </a:solidFill>
              </a:rPr>
              <a:t>c)	DPW shall remain the only custodian and owner of the data collected.  </a:t>
            </a:r>
          </a:p>
          <a:p>
            <a:pPr marL="0" lvl="0" indent="0">
              <a:buNone/>
            </a:pPr>
            <a:r>
              <a:rPr lang="en-ZA" sz="1500" kern="0" dirty="0">
                <a:solidFill>
                  <a:srgbClr val="000000"/>
                </a:solidFill>
              </a:rPr>
              <a:t>d)	</a:t>
            </a:r>
            <a:r>
              <a:rPr lang="en-ZA" sz="1500" kern="0" dirty="0" smtClean="0">
                <a:solidFill>
                  <a:srgbClr val="000000"/>
                </a:solidFill>
              </a:rPr>
              <a:t>Software </a:t>
            </a:r>
            <a:r>
              <a:rPr lang="en-ZA" sz="1500" kern="0" dirty="0">
                <a:solidFill>
                  <a:srgbClr val="000000"/>
                </a:solidFill>
              </a:rPr>
              <a:t>supplied must work within the DPW IT environment.</a:t>
            </a:r>
          </a:p>
          <a:p>
            <a:pPr marL="0" lvl="0" indent="0">
              <a:buNone/>
            </a:pPr>
            <a:endParaRPr lang="en-ZA" sz="1500" kern="0" dirty="0">
              <a:solidFill>
                <a:srgbClr val="000000"/>
              </a:solidFill>
            </a:endParaRPr>
          </a:p>
          <a:p>
            <a:pPr marL="0" lvl="0" indent="0">
              <a:buNone/>
            </a:pPr>
            <a:r>
              <a:rPr lang="en-ZA" sz="1500" kern="0" dirty="0" smtClean="0">
                <a:solidFill>
                  <a:srgbClr val="000000"/>
                </a:solidFill>
              </a:rPr>
              <a:t>7.2</a:t>
            </a:r>
            <a:r>
              <a:rPr lang="en-ZA" sz="1500" kern="0" dirty="0">
                <a:solidFill>
                  <a:srgbClr val="000000"/>
                </a:solidFill>
              </a:rPr>
              <a:t>	TRAINING</a:t>
            </a:r>
          </a:p>
          <a:p>
            <a:pPr marL="0" lvl="0" indent="0">
              <a:buNone/>
            </a:pPr>
            <a:r>
              <a:rPr lang="en-ZA" sz="1500" kern="0" dirty="0" smtClean="0">
                <a:solidFill>
                  <a:srgbClr val="000000"/>
                </a:solidFill>
              </a:rPr>
              <a:t>	The </a:t>
            </a:r>
            <a:r>
              <a:rPr lang="en-ZA" sz="1500" kern="0" dirty="0">
                <a:solidFill>
                  <a:srgbClr val="000000"/>
                </a:solidFill>
              </a:rPr>
              <a:t>supplier must be able to provide training and skills transfer as follows:</a:t>
            </a:r>
          </a:p>
          <a:p>
            <a:pPr marL="0" lvl="0" indent="0">
              <a:buNone/>
            </a:pPr>
            <a:r>
              <a:rPr lang="en-ZA" sz="1500" kern="0" dirty="0">
                <a:solidFill>
                  <a:srgbClr val="000000"/>
                </a:solidFill>
              </a:rPr>
              <a:t>a)	Field verifiers</a:t>
            </a:r>
          </a:p>
          <a:p>
            <a:pPr marL="0" lvl="0" indent="0">
              <a:buNone/>
            </a:pPr>
            <a:r>
              <a:rPr lang="en-ZA" sz="1500" kern="0" dirty="0">
                <a:solidFill>
                  <a:srgbClr val="000000"/>
                </a:solidFill>
              </a:rPr>
              <a:t>i.	Principles of quality data capture.</a:t>
            </a:r>
          </a:p>
          <a:p>
            <a:pPr marL="0" lvl="0" indent="0">
              <a:buNone/>
            </a:pPr>
            <a:r>
              <a:rPr lang="en-ZA" sz="1500" kern="0" dirty="0">
                <a:solidFill>
                  <a:srgbClr val="000000"/>
                </a:solidFill>
              </a:rPr>
              <a:t>ii.	Field Assessment techniques.</a:t>
            </a:r>
          </a:p>
          <a:p>
            <a:pPr marL="0" lvl="0" indent="0">
              <a:buNone/>
            </a:pPr>
            <a:r>
              <a:rPr lang="en-ZA" sz="1500" kern="0" dirty="0">
                <a:solidFill>
                  <a:srgbClr val="000000"/>
                </a:solidFill>
              </a:rPr>
              <a:t>iii.	Assessment software tool usage (online and offline).</a:t>
            </a:r>
          </a:p>
          <a:p>
            <a:pPr marL="0" lvl="0" indent="0">
              <a:buNone/>
            </a:pPr>
            <a:r>
              <a:rPr lang="en-ZA" sz="1500" kern="0" dirty="0">
                <a:solidFill>
                  <a:srgbClr val="000000"/>
                </a:solidFill>
              </a:rPr>
              <a:t>b)	Supervisors</a:t>
            </a:r>
          </a:p>
          <a:p>
            <a:pPr marL="0" lvl="0" indent="0">
              <a:buNone/>
            </a:pPr>
            <a:r>
              <a:rPr lang="en-ZA" sz="1500" kern="0" dirty="0">
                <a:solidFill>
                  <a:srgbClr val="000000"/>
                </a:solidFill>
              </a:rPr>
              <a:t>i.	Principles of quality data management.</a:t>
            </a:r>
          </a:p>
          <a:p>
            <a:pPr marL="0" lvl="0" indent="0">
              <a:buNone/>
            </a:pPr>
            <a:r>
              <a:rPr lang="en-ZA" sz="1500" kern="0" dirty="0">
                <a:solidFill>
                  <a:srgbClr val="000000"/>
                </a:solidFill>
              </a:rPr>
              <a:t>ii.	Assessment of software tool usage (online and offline).</a:t>
            </a:r>
          </a:p>
          <a:p>
            <a:pPr marL="0" lvl="0" indent="0">
              <a:buNone/>
            </a:pPr>
            <a:r>
              <a:rPr lang="en-ZA" sz="1500" kern="0" dirty="0">
                <a:solidFill>
                  <a:srgbClr val="000000"/>
                </a:solidFill>
              </a:rPr>
              <a:t>iii.	Data management software usage (online).</a:t>
            </a:r>
          </a:p>
          <a:p>
            <a:pPr marL="0" lvl="0" indent="0">
              <a:buNone/>
            </a:pPr>
            <a:endParaRPr lang="en-ZA" sz="1500" kern="0" dirty="0">
              <a:solidFill>
                <a:srgbClr val="000000"/>
              </a:solidFill>
            </a:endParaRPr>
          </a:p>
          <a:p>
            <a:pPr marL="0" lvl="0" indent="0">
              <a:buNone/>
            </a:pPr>
            <a:r>
              <a:rPr lang="en-ZA" sz="1500" kern="0" dirty="0">
                <a:solidFill>
                  <a:srgbClr val="000000"/>
                </a:solidFill>
              </a:rPr>
              <a:t>On request of DPW, the Supplier should be able to provide training for helpdesk agents and as well as refresher training. </a:t>
            </a:r>
          </a:p>
        </p:txBody>
      </p:sp>
    </p:spTree>
    <p:extLst>
      <p:ext uri="{BB962C8B-B14F-4D97-AF65-F5344CB8AC3E}">
        <p14:creationId xmlns:p14="http://schemas.microsoft.com/office/powerpoint/2010/main" val="2125247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lvl="0" indent="-355600" algn="just">
              <a:defRPr/>
            </a:pPr>
            <a:r>
              <a:rPr lang="en-ZA" kern="0" dirty="0" smtClean="0">
                <a:solidFill>
                  <a:srgbClr val="000000"/>
                </a:solidFill>
              </a:rPr>
              <a:t>7. </a:t>
            </a:r>
            <a:r>
              <a:rPr lang="en-ZA" kern="0" dirty="0">
                <a:solidFill>
                  <a:srgbClr val="000000"/>
                </a:solidFill>
              </a:rPr>
              <a:t>Tender Evaluation Criteria</a:t>
            </a: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lvl="0" indent="0">
              <a:buNone/>
            </a:pPr>
            <a:r>
              <a:rPr lang="en-ZA" sz="1500" kern="0" dirty="0" smtClean="0">
                <a:solidFill>
                  <a:srgbClr val="000000"/>
                </a:solidFill>
              </a:rPr>
              <a:t>7.3</a:t>
            </a:r>
            <a:r>
              <a:rPr lang="en-ZA" sz="1500" kern="0" dirty="0">
                <a:solidFill>
                  <a:srgbClr val="000000"/>
                </a:solidFill>
              </a:rPr>
              <a:t>	SUPPORT</a:t>
            </a:r>
          </a:p>
          <a:p>
            <a:pPr marL="0" lvl="0" indent="0">
              <a:buNone/>
            </a:pPr>
            <a:endParaRPr lang="en-ZA" sz="1500" kern="0" dirty="0">
              <a:solidFill>
                <a:srgbClr val="000000"/>
              </a:solidFill>
            </a:endParaRPr>
          </a:p>
          <a:p>
            <a:pPr marL="0" lvl="0" indent="0">
              <a:buNone/>
            </a:pPr>
            <a:r>
              <a:rPr lang="en-ZA" sz="1500" kern="0" dirty="0">
                <a:solidFill>
                  <a:srgbClr val="000000"/>
                </a:solidFill>
              </a:rPr>
              <a:t>The supplier must demonstrate capacity to provide a 24 hour helpdesk service for both software </a:t>
            </a:r>
            <a:r>
              <a:rPr lang="en-ZA" sz="1500" kern="0" dirty="0" smtClean="0">
                <a:solidFill>
                  <a:srgbClr val="000000"/>
                </a:solidFill>
              </a:rPr>
              <a:t>queries </a:t>
            </a:r>
            <a:r>
              <a:rPr lang="en-ZA" sz="1500" kern="0" dirty="0">
                <a:solidFill>
                  <a:srgbClr val="000000"/>
                </a:solidFill>
              </a:rPr>
              <a:t>including response to:</a:t>
            </a:r>
          </a:p>
          <a:p>
            <a:pPr marL="0" lvl="0" indent="0">
              <a:buNone/>
            </a:pPr>
            <a:r>
              <a:rPr lang="en-ZA" sz="1500" kern="0" dirty="0">
                <a:solidFill>
                  <a:srgbClr val="000000"/>
                </a:solidFill>
              </a:rPr>
              <a:t>a)	Telephone,</a:t>
            </a:r>
          </a:p>
          <a:p>
            <a:pPr marL="0" lvl="0" indent="0">
              <a:buNone/>
            </a:pPr>
            <a:r>
              <a:rPr lang="en-ZA" sz="1500" kern="0" dirty="0">
                <a:solidFill>
                  <a:srgbClr val="000000"/>
                </a:solidFill>
              </a:rPr>
              <a:t>b)	Email and </a:t>
            </a:r>
          </a:p>
          <a:p>
            <a:pPr marL="0" lvl="0" indent="0">
              <a:buNone/>
            </a:pPr>
            <a:r>
              <a:rPr lang="en-ZA" sz="1500" kern="0" dirty="0">
                <a:solidFill>
                  <a:srgbClr val="000000"/>
                </a:solidFill>
              </a:rPr>
              <a:t>c)	Fax.</a:t>
            </a:r>
          </a:p>
          <a:p>
            <a:pPr marL="0" lvl="0" indent="0">
              <a:buNone/>
            </a:pPr>
            <a:endParaRPr lang="en-ZA" sz="1500" kern="0" dirty="0">
              <a:solidFill>
                <a:srgbClr val="000000"/>
              </a:solidFill>
            </a:endParaRPr>
          </a:p>
          <a:p>
            <a:pPr marL="0" lvl="0" indent="0">
              <a:buNone/>
            </a:pPr>
            <a:r>
              <a:rPr lang="en-ZA" sz="1500" kern="0" dirty="0" smtClean="0">
                <a:solidFill>
                  <a:srgbClr val="000000"/>
                </a:solidFill>
              </a:rPr>
              <a:t>7.4</a:t>
            </a:r>
            <a:r>
              <a:rPr lang="en-ZA" sz="1500" kern="0" dirty="0">
                <a:solidFill>
                  <a:srgbClr val="000000"/>
                </a:solidFill>
              </a:rPr>
              <a:t>	PRICING</a:t>
            </a:r>
          </a:p>
          <a:p>
            <a:pPr marL="0" lvl="0" indent="0">
              <a:buNone/>
            </a:pPr>
            <a:endParaRPr lang="en-ZA" sz="1500" kern="0" dirty="0">
              <a:solidFill>
                <a:srgbClr val="000000"/>
              </a:solidFill>
            </a:endParaRPr>
          </a:p>
          <a:p>
            <a:pPr marL="0" lvl="0" indent="0">
              <a:buNone/>
            </a:pPr>
            <a:r>
              <a:rPr lang="en-ZA" sz="1500" kern="0" dirty="0">
                <a:solidFill>
                  <a:srgbClr val="000000"/>
                </a:solidFill>
              </a:rPr>
              <a:t>The supplier must provide pricing for the following:</a:t>
            </a:r>
          </a:p>
          <a:p>
            <a:pPr marL="0" lvl="0" indent="0">
              <a:buNone/>
            </a:pPr>
            <a:endParaRPr lang="en-ZA" sz="1500" kern="0" dirty="0">
              <a:solidFill>
                <a:srgbClr val="000000"/>
              </a:solidFill>
            </a:endParaRPr>
          </a:p>
          <a:p>
            <a:pPr marL="0" lvl="0" indent="0">
              <a:buNone/>
            </a:pPr>
            <a:r>
              <a:rPr lang="en-ZA" sz="1500" kern="0" dirty="0">
                <a:solidFill>
                  <a:srgbClr val="000000"/>
                </a:solidFill>
              </a:rPr>
              <a:t>a)	Software</a:t>
            </a:r>
          </a:p>
          <a:p>
            <a:pPr marL="0" lvl="0" indent="0">
              <a:buNone/>
            </a:pPr>
            <a:r>
              <a:rPr lang="en-ZA" sz="1500" kern="0" dirty="0">
                <a:solidFill>
                  <a:srgbClr val="000000"/>
                </a:solidFill>
              </a:rPr>
              <a:t>i.	Licensing, maintenance and support costs.</a:t>
            </a:r>
          </a:p>
          <a:p>
            <a:pPr marL="0" lvl="0" indent="0">
              <a:buNone/>
            </a:pPr>
            <a:r>
              <a:rPr lang="en-ZA" sz="1500" kern="0" dirty="0">
                <a:solidFill>
                  <a:srgbClr val="000000"/>
                </a:solidFill>
              </a:rPr>
              <a:t>ii.	Software customisation costs.</a:t>
            </a:r>
          </a:p>
          <a:p>
            <a:pPr marL="0" lvl="0" indent="0">
              <a:buNone/>
            </a:pPr>
            <a:endParaRPr lang="en-ZA" sz="1500" kern="0" dirty="0">
              <a:solidFill>
                <a:srgbClr val="000000"/>
              </a:solidFill>
            </a:endParaRPr>
          </a:p>
          <a:p>
            <a:pPr marL="0" lvl="0" indent="0">
              <a:buNone/>
            </a:pPr>
            <a:endParaRPr lang="en-ZA" sz="1500" kern="0" dirty="0">
              <a:solidFill>
                <a:srgbClr val="000000"/>
              </a:solidFill>
            </a:endParaRPr>
          </a:p>
          <a:p>
            <a:pPr marL="0" lvl="0" indent="0">
              <a:buNone/>
            </a:pPr>
            <a:r>
              <a:rPr lang="en-ZA" sz="1500" kern="0" dirty="0" smtClean="0">
                <a:solidFill>
                  <a:srgbClr val="000000"/>
                </a:solidFill>
              </a:rPr>
              <a:t>b)</a:t>
            </a:r>
            <a:r>
              <a:rPr lang="en-ZA" sz="1500" kern="0" dirty="0">
                <a:solidFill>
                  <a:srgbClr val="000000"/>
                </a:solidFill>
              </a:rPr>
              <a:t>	Consulting</a:t>
            </a:r>
          </a:p>
          <a:p>
            <a:pPr marL="0" lvl="0" indent="0">
              <a:buNone/>
            </a:pPr>
            <a:endParaRPr lang="en-ZA" sz="1500" kern="0" dirty="0"/>
          </a:p>
          <a:p>
            <a:pPr marL="0" lvl="0" indent="0">
              <a:buNone/>
            </a:pPr>
            <a:r>
              <a:rPr lang="en-ZA" sz="1500" kern="0" dirty="0"/>
              <a:t>d)	Training</a:t>
            </a:r>
          </a:p>
          <a:p>
            <a:pPr marL="0" lvl="0" indent="0">
              <a:buNone/>
            </a:pPr>
            <a:endParaRPr lang="en-ZA" sz="1500" kern="0" dirty="0"/>
          </a:p>
          <a:p>
            <a:pPr marL="0" lvl="0" indent="0">
              <a:buNone/>
            </a:pPr>
            <a:r>
              <a:rPr lang="en-ZA" sz="1500" kern="0" dirty="0"/>
              <a:t>i.	Training materials costs to be for the supplier’s account.</a:t>
            </a:r>
          </a:p>
        </p:txBody>
      </p:sp>
    </p:spTree>
    <p:extLst>
      <p:ext uri="{BB962C8B-B14F-4D97-AF65-F5344CB8AC3E}">
        <p14:creationId xmlns:p14="http://schemas.microsoft.com/office/powerpoint/2010/main" val="2019050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marR="0" lvl="0" indent="-355600" algn="just" defTabSz="914400" rtl="0" eaLnBrk="1" fontAlgn="base" latinLnBrk="0" hangingPunct="1">
              <a:lnSpc>
                <a:spcPct val="85000"/>
              </a:lnSpc>
              <a:spcBef>
                <a:spcPct val="0"/>
              </a:spcBef>
              <a:spcAft>
                <a:spcPct val="0"/>
              </a:spcAft>
              <a:buClrTx/>
              <a:buSzTx/>
              <a:buFontTx/>
              <a:buNone/>
              <a:defRPr/>
            </a:pPr>
            <a:r>
              <a:rPr lang="en-ZA" kern="0" dirty="0">
                <a:solidFill>
                  <a:srgbClr val="000000"/>
                </a:solidFill>
                <a:latin typeface="Arial"/>
              </a:rPr>
              <a:t>8</a:t>
            </a:r>
            <a:r>
              <a:rPr kumimoji="0" lang="en-ZA" sz="3000" b="1" i="0" u="none" strike="noStrike" kern="0" cap="none" spc="0" normalizeH="0" baseline="0" noProof="0" dirty="0" smtClean="0">
                <a:ln>
                  <a:noFill/>
                </a:ln>
                <a:solidFill>
                  <a:srgbClr val="000000"/>
                </a:solidFill>
                <a:effectLst/>
                <a:uLnTx/>
                <a:uFillTx/>
                <a:latin typeface="Arial"/>
                <a:ea typeface="+mj-ea"/>
                <a:cs typeface="+mj-cs"/>
              </a:rPr>
              <a:t>. Technical Specification</a:t>
            </a:r>
            <a:endParaRPr kumimoji="0" lang="en-ZA" sz="3000" b="1" i="0" u="none" strike="noStrike" kern="0" cap="none" spc="0" normalizeH="0" baseline="0" noProof="0" dirty="0">
              <a:ln>
                <a:noFill/>
              </a:ln>
              <a:solidFill>
                <a:srgbClr val="000000"/>
              </a:solidFill>
              <a:effectLst/>
              <a:uLnTx/>
              <a:uFillTx/>
              <a:latin typeface="Arial"/>
              <a:ea typeface="+mj-ea"/>
              <a:cs typeface="+mj-cs"/>
            </a:endParaRP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lvl="0" indent="0">
              <a:buNone/>
            </a:pPr>
            <a:endParaRPr lang="en-ZA" sz="1500" kern="0" dirty="0">
              <a:solidFill>
                <a:srgbClr val="000000"/>
              </a:solidFill>
            </a:endParaRPr>
          </a:p>
          <a:p>
            <a:pPr marL="0" lvl="0" indent="0">
              <a:buNone/>
            </a:pPr>
            <a:endParaRPr lang="en-ZA" sz="1500" kern="0" dirty="0">
              <a:solidFill>
                <a:srgbClr val="000000"/>
              </a:solidFill>
            </a:endParaRPr>
          </a:p>
          <a:p>
            <a:pPr marL="0" lvl="0" indent="0">
              <a:buNone/>
            </a:pPr>
            <a:r>
              <a:rPr lang="en-ZA" sz="1500" kern="0" dirty="0" smtClean="0">
                <a:solidFill>
                  <a:srgbClr val="000000"/>
                </a:solidFill>
              </a:rPr>
              <a:t>8.1</a:t>
            </a:r>
            <a:r>
              <a:rPr lang="en-ZA" sz="1500" kern="0" dirty="0">
                <a:solidFill>
                  <a:srgbClr val="000000"/>
                </a:solidFill>
              </a:rPr>
              <a:t>	DPW IT INFRASTRUCTURE</a:t>
            </a:r>
          </a:p>
          <a:p>
            <a:pPr marL="0" lvl="0" indent="0">
              <a:buNone/>
            </a:pPr>
            <a:r>
              <a:rPr lang="en-ZA" sz="1500" kern="0" dirty="0" smtClean="0">
                <a:solidFill>
                  <a:srgbClr val="000000"/>
                </a:solidFill>
              </a:rPr>
              <a:t>8.1.1</a:t>
            </a:r>
            <a:r>
              <a:rPr lang="en-ZA" sz="1500" kern="0" dirty="0">
                <a:solidFill>
                  <a:srgbClr val="000000"/>
                </a:solidFill>
              </a:rPr>
              <a:t>	Network</a:t>
            </a:r>
          </a:p>
          <a:p>
            <a:pPr marL="0" lvl="0" indent="0">
              <a:buNone/>
            </a:pPr>
            <a:r>
              <a:rPr lang="en-ZA" sz="1500" kern="0" dirty="0">
                <a:solidFill>
                  <a:srgbClr val="000000"/>
                </a:solidFill>
              </a:rPr>
              <a:t>DPW network is a TCP/IP based Windows network. The department has 1 head office building in Pretoria and 11 regional offices in Pretoria, Johannesburg (</a:t>
            </a:r>
            <a:r>
              <a:rPr lang="en-ZA" sz="1500" kern="0" dirty="0" err="1">
                <a:solidFill>
                  <a:srgbClr val="000000"/>
                </a:solidFill>
              </a:rPr>
              <a:t>Braamfontein</a:t>
            </a:r>
            <a:r>
              <a:rPr lang="en-ZA" sz="1500" kern="0" dirty="0">
                <a:solidFill>
                  <a:srgbClr val="000000"/>
                </a:solidFill>
              </a:rPr>
              <a:t>), Bloemfontein, Durban, Polokwane, Mmabatho, Kimberly , Cape Town, Mthatha, Port Elizabeth and Nelspruit. The head office and regional offices are connected via the SITA VPN network.  All our enterprise systems are located at SITA.</a:t>
            </a:r>
          </a:p>
          <a:p>
            <a:pPr marL="0" lvl="0" indent="0">
              <a:buNone/>
            </a:pPr>
            <a:endParaRPr lang="en-ZA" sz="1500" kern="0" dirty="0">
              <a:solidFill>
                <a:srgbClr val="000000"/>
              </a:solidFill>
            </a:endParaRPr>
          </a:p>
          <a:p>
            <a:pPr marL="0" lvl="0" indent="0">
              <a:buNone/>
            </a:pPr>
            <a:r>
              <a:rPr lang="en-ZA" sz="1500" kern="0" dirty="0" smtClean="0">
                <a:solidFill>
                  <a:srgbClr val="000000"/>
                </a:solidFill>
              </a:rPr>
              <a:t>8.1.2</a:t>
            </a:r>
            <a:r>
              <a:rPr lang="en-ZA" sz="1500" kern="0" dirty="0">
                <a:solidFill>
                  <a:srgbClr val="000000"/>
                </a:solidFill>
              </a:rPr>
              <a:t>	GIS Software</a:t>
            </a:r>
          </a:p>
          <a:p>
            <a:pPr marL="0" lvl="0" indent="0">
              <a:buNone/>
            </a:pPr>
            <a:r>
              <a:rPr lang="en-ZA" sz="1500" kern="0" dirty="0">
                <a:solidFill>
                  <a:srgbClr val="000000"/>
                </a:solidFill>
              </a:rPr>
              <a:t>ArcGIS 10.</a:t>
            </a:r>
          </a:p>
          <a:p>
            <a:pPr marL="0" lvl="0" indent="0">
              <a:buNone/>
            </a:pPr>
            <a:endParaRPr lang="en-ZA" sz="1500" kern="0" dirty="0">
              <a:solidFill>
                <a:srgbClr val="000000"/>
              </a:solidFill>
            </a:endParaRPr>
          </a:p>
          <a:p>
            <a:pPr marL="0" lvl="0" indent="0">
              <a:buNone/>
            </a:pPr>
            <a:r>
              <a:rPr lang="en-ZA" sz="1500" kern="0" dirty="0" smtClean="0">
                <a:solidFill>
                  <a:srgbClr val="000000"/>
                </a:solidFill>
              </a:rPr>
              <a:t>8.1.3</a:t>
            </a:r>
            <a:r>
              <a:rPr lang="en-ZA" sz="1500" kern="0" dirty="0">
                <a:solidFill>
                  <a:srgbClr val="000000"/>
                </a:solidFill>
              </a:rPr>
              <a:t>	Database	</a:t>
            </a:r>
          </a:p>
          <a:p>
            <a:pPr marL="0" lvl="0" indent="0">
              <a:buNone/>
            </a:pPr>
            <a:r>
              <a:rPr lang="en-ZA" sz="1500" kern="0" dirty="0">
                <a:solidFill>
                  <a:srgbClr val="000000"/>
                </a:solidFill>
              </a:rPr>
              <a:t>Oracle 11g spatial.</a:t>
            </a:r>
          </a:p>
          <a:p>
            <a:pPr marL="0" lvl="0" indent="0">
              <a:buNone/>
            </a:pPr>
            <a:endParaRPr lang="en-ZA" sz="1500" kern="0" dirty="0">
              <a:solidFill>
                <a:srgbClr val="000000"/>
              </a:solidFill>
            </a:endParaRPr>
          </a:p>
          <a:p>
            <a:pPr marL="0" lvl="0" indent="0">
              <a:buNone/>
            </a:pPr>
            <a:r>
              <a:rPr lang="en-ZA" sz="1500" kern="0" dirty="0" smtClean="0">
                <a:solidFill>
                  <a:srgbClr val="000000"/>
                </a:solidFill>
              </a:rPr>
              <a:t>8.2</a:t>
            </a:r>
            <a:r>
              <a:rPr lang="en-ZA" sz="1500" kern="0" dirty="0">
                <a:solidFill>
                  <a:srgbClr val="000000"/>
                </a:solidFill>
              </a:rPr>
              <a:t>	SOFTWARE SPECIFICATIONS FOR THIS PROJECT (to be completed and submitted to DPW by the service provider with the completed bid response)</a:t>
            </a:r>
          </a:p>
        </p:txBody>
      </p:sp>
    </p:spTree>
    <p:extLst>
      <p:ext uri="{BB962C8B-B14F-4D97-AF65-F5344CB8AC3E}">
        <p14:creationId xmlns:p14="http://schemas.microsoft.com/office/powerpoint/2010/main" val="3467733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R="0" lvl="0" defTabSz="914400" rtl="0" eaLnBrk="1" fontAlgn="base" latinLnBrk="0" hangingPunct="1">
              <a:lnSpc>
                <a:spcPct val="85000"/>
              </a:lnSpc>
              <a:spcBef>
                <a:spcPct val="0"/>
              </a:spcBef>
              <a:spcAft>
                <a:spcPct val="0"/>
              </a:spcAft>
              <a:buClrTx/>
              <a:buSzTx/>
              <a:buFontTx/>
              <a:buNone/>
              <a:defRPr/>
            </a:pPr>
            <a:r>
              <a:rPr kumimoji="0" lang="en-ZA" sz="3000" b="1" i="0" u="none" strike="noStrike" kern="0" cap="none" spc="0" normalizeH="0" baseline="0" noProof="0" dirty="0" smtClean="0">
                <a:ln>
                  <a:noFill/>
                </a:ln>
                <a:solidFill>
                  <a:srgbClr val="000000"/>
                </a:solidFill>
                <a:effectLst/>
                <a:uLnTx/>
                <a:uFillTx/>
                <a:latin typeface="Arial"/>
              </a:rPr>
              <a:t>Content</a:t>
            </a:r>
            <a:endParaRPr kumimoji="0" lang="en-ZA" sz="3000" b="1" i="0" u="none" strike="noStrike" kern="0" cap="none" spc="0" normalizeH="0" baseline="0" noProof="0" dirty="0">
              <a:ln>
                <a:noFill/>
              </a:ln>
              <a:solidFill>
                <a:srgbClr val="000000"/>
              </a:solidFill>
              <a:effectLst/>
              <a:uLnTx/>
              <a:uFillTx/>
              <a:latin typeface="Arial"/>
            </a:endParaRP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indent="0">
              <a:buClrTx/>
              <a:buNone/>
            </a:pPr>
            <a:r>
              <a:rPr lang="en-ZA" sz="2000" kern="0" dirty="0" smtClean="0">
                <a:solidFill>
                  <a:srgbClr val="000000"/>
                </a:solidFill>
                <a:latin typeface="Arial"/>
              </a:rPr>
              <a:t>							</a:t>
            </a:r>
            <a:r>
              <a:rPr lang="en-ZA" sz="1400" kern="0" dirty="0" smtClean="0">
                <a:solidFill>
                  <a:srgbClr val="000000"/>
                </a:solidFill>
                <a:latin typeface="Arial"/>
              </a:rPr>
              <a:t>Page</a:t>
            </a:r>
            <a:endParaRPr lang="en-ZA" sz="1400" kern="0" dirty="0">
              <a:solidFill>
                <a:srgbClr val="000000"/>
              </a:solidFill>
              <a:latin typeface="Arial"/>
            </a:endParaRPr>
          </a:p>
          <a:p>
            <a:pPr marL="457200" indent="-457200">
              <a:buClrTx/>
              <a:buFont typeface="+mj-lt"/>
              <a:buAutoNum type="arabicPeriod"/>
            </a:pPr>
            <a:r>
              <a:rPr kumimoji="0" lang="en-ZA" sz="1400" b="0" i="0" u="none" strike="noStrike" kern="0" cap="none" spc="0" normalizeH="0" noProof="0" dirty="0" smtClean="0">
                <a:ln>
                  <a:noFill/>
                </a:ln>
                <a:solidFill>
                  <a:srgbClr val="000000"/>
                </a:solidFill>
                <a:effectLst/>
                <a:uLnTx/>
                <a:uFillTx/>
                <a:latin typeface="Arial"/>
              </a:rPr>
              <a:t>Background						3</a:t>
            </a:r>
          </a:p>
          <a:p>
            <a:pPr marL="457200" indent="-457200">
              <a:buClrTx/>
              <a:buFont typeface="+mj-lt"/>
              <a:buAutoNum type="arabicPeriod"/>
            </a:pPr>
            <a:r>
              <a:rPr lang="en-ZA" sz="1400" kern="0" noProof="0" dirty="0" smtClean="0">
                <a:solidFill>
                  <a:srgbClr val="000000"/>
                </a:solidFill>
                <a:latin typeface="Arial"/>
              </a:rPr>
              <a:t>Immovable Asset Register Business Objectives			4</a:t>
            </a:r>
          </a:p>
          <a:p>
            <a:pPr marL="457200" indent="-457200">
              <a:buClrTx/>
              <a:buFont typeface="+mj-lt"/>
              <a:buAutoNum type="arabicPeriod"/>
            </a:pPr>
            <a:r>
              <a:rPr kumimoji="0" lang="en-ZA" sz="1400" b="0" i="0" u="none" strike="noStrike" kern="0" cap="none" spc="0" normalizeH="0" baseline="0" dirty="0" smtClean="0">
                <a:ln>
                  <a:noFill/>
                </a:ln>
                <a:solidFill>
                  <a:srgbClr val="000000"/>
                </a:solidFill>
                <a:effectLst/>
                <a:uLnTx/>
                <a:uFillTx/>
                <a:latin typeface="Arial"/>
              </a:rPr>
              <a:t>Number of Land Parcels and Improvements under DPW’s Custodianship	5</a:t>
            </a:r>
          </a:p>
          <a:p>
            <a:pPr marL="457200" indent="-457200">
              <a:buClrTx/>
              <a:buFont typeface="+mj-lt"/>
              <a:buAutoNum type="arabicPeriod"/>
            </a:pPr>
            <a:r>
              <a:rPr lang="en-ZA" sz="1400" kern="0" dirty="0" smtClean="0">
                <a:solidFill>
                  <a:srgbClr val="000000"/>
                </a:solidFill>
                <a:latin typeface="Arial"/>
              </a:rPr>
              <a:t>Objectives						6</a:t>
            </a:r>
          </a:p>
          <a:p>
            <a:pPr marL="457200" indent="-457200">
              <a:buClrTx/>
              <a:buFont typeface="+mj-lt"/>
              <a:buAutoNum type="arabicPeriod"/>
            </a:pPr>
            <a:r>
              <a:rPr lang="en-ZA" sz="1400" kern="0" dirty="0" smtClean="0">
                <a:solidFill>
                  <a:srgbClr val="000000"/>
                </a:solidFill>
                <a:latin typeface="Arial"/>
              </a:rPr>
              <a:t>Scope of Work						7 – 9 </a:t>
            </a:r>
          </a:p>
          <a:p>
            <a:pPr marL="457200" indent="-457200">
              <a:buClrTx/>
              <a:buFont typeface="+mj-lt"/>
              <a:buAutoNum type="arabicPeriod"/>
            </a:pPr>
            <a:r>
              <a:rPr kumimoji="0" lang="en-ZA" sz="1400" b="0" i="0" u="none" strike="noStrike" kern="0" cap="none" spc="0" normalizeH="0" baseline="0" dirty="0" smtClean="0">
                <a:ln>
                  <a:noFill/>
                </a:ln>
                <a:solidFill>
                  <a:srgbClr val="000000"/>
                </a:solidFill>
                <a:effectLst/>
                <a:uLnTx/>
                <a:uFillTx/>
                <a:latin typeface="Arial"/>
              </a:rPr>
              <a:t>General Terms and Conditions				10</a:t>
            </a:r>
            <a:r>
              <a:rPr kumimoji="0" lang="en-ZA" sz="1400" b="0" i="0" u="none" strike="noStrike" kern="0" cap="none" spc="0" normalizeH="0" dirty="0" smtClean="0">
                <a:ln>
                  <a:noFill/>
                </a:ln>
                <a:solidFill>
                  <a:srgbClr val="000000"/>
                </a:solidFill>
                <a:effectLst/>
                <a:uLnTx/>
                <a:uFillTx/>
                <a:latin typeface="Arial"/>
              </a:rPr>
              <a:t> – 14</a:t>
            </a:r>
          </a:p>
          <a:p>
            <a:pPr marL="457200" indent="-457200">
              <a:buClrTx/>
              <a:buFont typeface="+mj-lt"/>
              <a:buAutoNum type="arabicPeriod"/>
            </a:pPr>
            <a:r>
              <a:rPr kumimoji="0" lang="en-ZA" sz="1400" b="0" i="0" u="none" strike="noStrike" kern="0" cap="none" spc="0" normalizeH="0" dirty="0" smtClean="0">
                <a:ln>
                  <a:noFill/>
                </a:ln>
                <a:solidFill>
                  <a:srgbClr val="000000"/>
                </a:solidFill>
                <a:effectLst/>
                <a:uLnTx/>
                <a:uFillTx/>
                <a:latin typeface="Arial"/>
              </a:rPr>
              <a:t>Tender Evaluation Criteria					15 – 18 </a:t>
            </a:r>
            <a:endParaRPr kumimoji="0" lang="en-ZA" sz="1400" b="0" i="0" u="none" strike="noStrike" kern="0" cap="none" spc="0" normalizeH="0" baseline="0" dirty="0" smtClean="0">
              <a:ln>
                <a:noFill/>
              </a:ln>
              <a:solidFill>
                <a:srgbClr val="000000"/>
              </a:solidFill>
              <a:effectLst/>
              <a:uLnTx/>
              <a:uFillTx/>
              <a:latin typeface="Arial"/>
            </a:endParaRPr>
          </a:p>
          <a:p>
            <a:pPr marL="457200" indent="-457200">
              <a:buClrTx/>
              <a:buFont typeface="+mj-lt"/>
              <a:buAutoNum type="arabicPeriod"/>
            </a:pPr>
            <a:r>
              <a:rPr lang="en-ZA" sz="1400" kern="0" dirty="0" smtClean="0">
                <a:solidFill>
                  <a:srgbClr val="000000"/>
                </a:solidFill>
                <a:latin typeface="Arial"/>
              </a:rPr>
              <a:t>Technical Specification					19 – 21</a:t>
            </a:r>
          </a:p>
          <a:p>
            <a:pPr marL="457200" indent="-457200">
              <a:buClrTx/>
              <a:buFont typeface="+mj-lt"/>
              <a:buAutoNum type="arabicPeriod"/>
            </a:pPr>
            <a:r>
              <a:rPr lang="en-ZA" sz="1400" kern="0" dirty="0" smtClean="0">
                <a:solidFill>
                  <a:srgbClr val="000000"/>
                </a:solidFill>
                <a:latin typeface="Arial"/>
              </a:rPr>
              <a:t>DPW Network Diagram					22 </a:t>
            </a:r>
          </a:p>
          <a:p>
            <a:pPr marL="457200" indent="-457200">
              <a:buClrTx/>
              <a:buFont typeface="+mj-lt"/>
              <a:buAutoNum type="arabicPeriod"/>
            </a:pPr>
            <a:r>
              <a:rPr kumimoji="0" lang="en-ZA" sz="1400" b="0" i="0" u="none" strike="noStrike" kern="0" cap="none" spc="0" normalizeH="0" baseline="0" dirty="0" smtClean="0">
                <a:ln>
                  <a:noFill/>
                </a:ln>
                <a:solidFill>
                  <a:srgbClr val="000000"/>
                </a:solidFill>
                <a:effectLst/>
                <a:uLnTx/>
                <a:uFillTx/>
                <a:latin typeface="Arial"/>
              </a:rPr>
              <a:t>Submission of Bids					23</a:t>
            </a:r>
          </a:p>
          <a:p>
            <a:pPr marL="457200" indent="-457200">
              <a:buClrTx/>
              <a:buFont typeface="+mj-lt"/>
              <a:buAutoNum type="arabicPeriod"/>
            </a:pPr>
            <a:r>
              <a:rPr lang="en-ZA" sz="1400" kern="0" dirty="0" smtClean="0">
                <a:solidFill>
                  <a:srgbClr val="000000"/>
                </a:solidFill>
                <a:latin typeface="Arial"/>
              </a:rPr>
              <a:t>Closing Date and Time					24</a:t>
            </a:r>
            <a:endParaRPr kumimoji="0" lang="en-ZA" sz="1400" b="0" i="0" u="none" strike="noStrike" kern="0" cap="none" spc="0" normalizeH="0" baseline="0" dirty="0" smtClean="0">
              <a:ln>
                <a:noFill/>
              </a:ln>
              <a:solidFill>
                <a:srgbClr val="000000"/>
              </a:solidFill>
              <a:effectLst/>
              <a:uLnTx/>
              <a:uFillTx/>
              <a:latin typeface="Arial"/>
            </a:endParaRPr>
          </a:p>
          <a:p>
            <a:pPr marL="457200" indent="-457200">
              <a:buClrTx/>
              <a:buFont typeface="+mj-lt"/>
              <a:buAutoNum type="arabicPeriod"/>
            </a:pPr>
            <a:endParaRPr kumimoji="0" lang="en-ZA" sz="2000" b="0" i="0" u="none" strike="noStrike" kern="0" cap="none" spc="0" normalizeH="0" baseline="0" dirty="0" smtClean="0">
              <a:ln>
                <a:noFill/>
              </a:ln>
              <a:solidFill>
                <a:srgbClr val="000000"/>
              </a:solidFill>
              <a:effectLst/>
              <a:uLnTx/>
              <a:uFillTx/>
              <a:latin typeface="Arial"/>
            </a:endParaRPr>
          </a:p>
          <a:p>
            <a:pPr marL="457200" indent="-457200">
              <a:buClrTx/>
              <a:buFont typeface="+mj-lt"/>
              <a:buAutoNum type="arabicPeriod"/>
            </a:pPr>
            <a:endParaRPr kumimoji="0" lang="en-ZA" sz="2000" b="0" i="0" u="none" strike="noStrike" kern="0" cap="none" spc="0" normalizeH="0" baseline="0" noProof="0" dirty="0" smtClean="0">
              <a:ln>
                <a:noFill/>
              </a:ln>
              <a:solidFill>
                <a:srgbClr val="000000"/>
              </a:solidFill>
              <a:effectLst/>
              <a:uLnTx/>
              <a:uFillTx/>
              <a:latin typeface="Arial"/>
            </a:endParaRPr>
          </a:p>
        </p:txBody>
      </p:sp>
    </p:spTree>
    <p:extLst>
      <p:ext uri="{BB962C8B-B14F-4D97-AF65-F5344CB8AC3E}">
        <p14:creationId xmlns:p14="http://schemas.microsoft.com/office/powerpoint/2010/main" val="906628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lvl="0" indent="-355600" algn="just">
              <a:defRPr/>
            </a:pPr>
            <a:r>
              <a:rPr lang="en-ZA" kern="0" dirty="0" smtClean="0">
                <a:solidFill>
                  <a:srgbClr val="000000"/>
                </a:solidFill>
              </a:rPr>
              <a:t>8. </a:t>
            </a:r>
            <a:r>
              <a:rPr lang="en-ZA" kern="0" dirty="0">
                <a:solidFill>
                  <a:srgbClr val="000000"/>
                </a:solidFill>
              </a:rPr>
              <a:t>Technical Specification</a:t>
            </a: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lvl="0" indent="0">
              <a:buNone/>
            </a:pPr>
            <a:endParaRPr lang="en-ZA" sz="1500" kern="0" dirty="0"/>
          </a:p>
        </p:txBody>
      </p:sp>
      <p:graphicFrame>
        <p:nvGraphicFramePr>
          <p:cNvPr id="7" name="Table 6"/>
          <p:cNvGraphicFramePr>
            <a:graphicFrameLocks noGrp="1"/>
          </p:cNvGraphicFramePr>
          <p:nvPr>
            <p:extLst>
              <p:ext uri="{D42A27DB-BD31-4B8C-83A1-F6EECF244321}">
                <p14:modId xmlns:p14="http://schemas.microsoft.com/office/powerpoint/2010/main" val="651532491"/>
              </p:ext>
            </p:extLst>
          </p:nvPr>
        </p:nvGraphicFramePr>
        <p:xfrm>
          <a:off x="757164" y="1412874"/>
          <a:ext cx="7631260" cy="4519616"/>
        </p:xfrm>
        <a:graphic>
          <a:graphicData uri="http://schemas.openxmlformats.org/drawingml/2006/table">
            <a:tbl>
              <a:tblPr firstRow="1" firstCol="1" bandRow="1"/>
              <a:tblGrid>
                <a:gridCol w="430460"/>
                <a:gridCol w="4464496"/>
                <a:gridCol w="648072"/>
                <a:gridCol w="561980"/>
                <a:gridCol w="1526252"/>
              </a:tblGrid>
              <a:tr h="141238">
                <a:tc>
                  <a:txBody>
                    <a:bodyPr/>
                    <a:lstStyle/>
                    <a:p>
                      <a:pPr>
                        <a:spcAft>
                          <a:spcPts val="0"/>
                        </a:spcAft>
                      </a:pPr>
                      <a:r>
                        <a:rPr lang="en-GB" sz="900" b="1" dirty="0">
                          <a:solidFill>
                            <a:srgbClr val="000000"/>
                          </a:solidFill>
                          <a:effectLst/>
                          <a:latin typeface="Arial"/>
                          <a:ea typeface="Times New Roman"/>
                        </a:rPr>
                        <a:t>No.</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spcAft>
                          <a:spcPts val="0"/>
                        </a:spcAft>
                      </a:pPr>
                      <a:r>
                        <a:rPr lang="en-GB" sz="900" b="1">
                          <a:solidFill>
                            <a:srgbClr val="000000"/>
                          </a:solidFill>
                          <a:effectLst/>
                          <a:latin typeface="Arial"/>
                          <a:ea typeface="Times New Roman"/>
                        </a:rPr>
                        <a:t>Description</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spcAft>
                          <a:spcPts val="0"/>
                        </a:spcAft>
                      </a:pPr>
                      <a:r>
                        <a:rPr lang="en-GB" sz="900" b="1">
                          <a:solidFill>
                            <a:srgbClr val="000000"/>
                          </a:solidFill>
                          <a:effectLst/>
                          <a:latin typeface="Arial"/>
                          <a:ea typeface="Times New Roman"/>
                        </a:rPr>
                        <a:t>Available</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r>
              <a:tr h="282476">
                <a:tc>
                  <a:txBody>
                    <a:bodyPr/>
                    <a:lstStyle/>
                    <a:p>
                      <a:pPr>
                        <a:spcAft>
                          <a:spcPts val="0"/>
                        </a:spcAft>
                      </a:pPr>
                      <a:r>
                        <a:rPr lang="en-GB" sz="900" b="1" i="1" dirty="0">
                          <a:solidFill>
                            <a:srgbClr val="000000"/>
                          </a:solidFill>
                          <a:effectLst/>
                          <a:latin typeface="Arial"/>
                          <a:ea typeface="Times New Roman"/>
                        </a:rPr>
                        <a:t> </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GB" sz="900" b="1" i="1" dirty="0">
                          <a:solidFill>
                            <a:srgbClr val="000000"/>
                          </a:solidFill>
                          <a:effectLst/>
                          <a:latin typeface="Arial"/>
                          <a:ea typeface="Times New Roman"/>
                        </a:rPr>
                        <a:t> </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GB" sz="900" b="1" i="1">
                          <a:solidFill>
                            <a:srgbClr val="000000"/>
                          </a:solidFill>
                          <a:effectLst/>
                          <a:latin typeface="Arial"/>
                          <a:ea typeface="Times New Roman"/>
                        </a:rPr>
                        <a:t>Yes</a:t>
                      </a:r>
                      <a:endParaRPr lang="en-ZA" sz="900">
                        <a:solidFill>
                          <a:srgbClr val="000000"/>
                        </a:solidFill>
                        <a:effectLst/>
                        <a:latin typeface="Times New Roman"/>
                        <a:ea typeface="Times New Roman"/>
                      </a:endParaRPr>
                    </a:p>
                    <a:p>
                      <a:pPr>
                        <a:spcAft>
                          <a:spcPts val="0"/>
                        </a:spcAft>
                      </a:pPr>
                      <a:r>
                        <a:rPr lang="en-GB" sz="900" b="1" i="1">
                          <a:solidFill>
                            <a:srgbClr val="000000"/>
                          </a:solidFill>
                          <a:effectLst/>
                          <a:latin typeface="Arial"/>
                          <a:ea typeface="Times New Roman"/>
                        </a:rPr>
                        <a:t>(X)</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GB" sz="900" b="1" i="1">
                          <a:solidFill>
                            <a:srgbClr val="000000"/>
                          </a:solidFill>
                          <a:effectLst/>
                          <a:latin typeface="Arial"/>
                          <a:ea typeface="Times New Roman"/>
                        </a:rPr>
                        <a:t>No</a:t>
                      </a:r>
                      <a:endParaRPr lang="en-ZA" sz="900">
                        <a:solidFill>
                          <a:srgbClr val="000000"/>
                        </a:solidFill>
                        <a:effectLst/>
                        <a:latin typeface="Times New Roman"/>
                        <a:ea typeface="Times New Roman"/>
                      </a:endParaRPr>
                    </a:p>
                    <a:p>
                      <a:pPr>
                        <a:spcAft>
                          <a:spcPts val="0"/>
                        </a:spcAft>
                      </a:pPr>
                      <a:r>
                        <a:rPr lang="en-GB" sz="900" b="1" i="1">
                          <a:solidFill>
                            <a:srgbClr val="000000"/>
                          </a:solidFill>
                          <a:effectLst/>
                          <a:latin typeface="Arial"/>
                          <a:ea typeface="Times New Roman"/>
                        </a:rPr>
                        <a:t>(X)</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GB" sz="900" b="1" i="1">
                          <a:solidFill>
                            <a:srgbClr val="000000"/>
                          </a:solidFill>
                          <a:effectLst/>
                          <a:latin typeface="Arial"/>
                          <a:ea typeface="Times New Roman"/>
                        </a:rPr>
                        <a:t>To be developed</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41238">
                <a:tc>
                  <a:txBody>
                    <a:bodyPr/>
                    <a:lstStyle/>
                    <a:p>
                      <a:pPr>
                        <a:spcAft>
                          <a:spcPts val="0"/>
                        </a:spcAft>
                      </a:pPr>
                      <a:r>
                        <a:rPr lang="en-GB" sz="900" dirty="0">
                          <a:solidFill>
                            <a:srgbClr val="000000"/>
                          </a:solidFill>
                          <a:effectLst/>
                          <a:latin typeface="Arial"/>
                          <a:ea typeface="Times New Roman"/>
                        </a:rPr>
                        <a:t>1. </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Data capture interface.</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714">
                <a:tc>
                  <a:txBody>
                    <a:bodyPr/>
                    <a:lstStyle/>
                    <a:p>
                      <a:pPr>
                        <a:spcAft>
                          <a:spcPts val="0"/>
                        </a:spcAft>
                      </a:pPr>
                      <a:r>
                        <a:rPr lang="en-GB" sz="900">
                          <a:solidFill>
                            <a:srgbClr val="000000"/>
                          </a:solidFill>
                          <a:effectLst/>
                          <a:latin typeface="Arial"/>
                          <a:ea typeface="Times New Roman"/>
                        </a:rPr>
                        <a:t>2.</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Use of drop-down list on appropriate fields to reduce typing errors.</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714">
                <a:tc>
                  <a:txBody>
                    <a:bodyPr/>
                    <a:lstStyle/>
                    <a:p>
                      <a:pPr>
                        <a:spcAft>
                          <a:spcPts val="0"/>
                        </a:spcAft>
                      </a:pPr>
                      <a:r>
                        <a:rPr lang="en-GB" sz="900">
                          <a:solidFill>
                            <a:srgbClr val="000000"/>
                          </a:solidFill>
                          <a:effectLst/>
                          <a:latin typeface="Arial"/>
                          <a:ea typeface="Times New Roman"/>
                        </a:rPr>
                        <a:t>3.</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Active validation of field completeness and correctness.</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952">
                <a:tc>
                  <a:txBody>
                    <a:bodyPr/>
                    <a:lstStyle/>
                    <a:p>
                      <a:pPr>
                        <a:spcAft>
                          <a:spcPts val="0"/>
                        </a:spcAft>
                      </a:pPr>
                      <a:r>
                        <a:rPr lang="en-GB" sz="900">
                          <a:solidFill>
                            <a:srgbClr val="000000"/>
                          </a:solidFill>
                          <a:effectLst/>
                          <a:latin typeface="Arial"/>
                          <a:ea typeface="Times New Roman"/>
                        </a:rPr>
                        <a:t>4.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Use of integrated GPS to record accurate coordinates for property position.</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952">
                <a:tc>
                  <a:txBody>
                    <a:bodyPr/>
                    <a:lstStyle/>
                    <a:p>
                      <a:pPr>
                        <a:spcAft>
                          <a:spcPts val="0"/>
                        </a:spcAft>
                      </a:pPr>
                      <a:r>
                        <a:rPr lang="en-GB" sz="900">
                          <a:solidFill>
                            <a:srgbClr val="000000"/>
                          </a:solidFill>
                          <a:effectLst/>
                          <a:latin typeface="Arial"/>
                          <a:ea typeface="Times New Roman"/>
                        </a:rPr>
                        <a:t>5.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Use of integrated GPS to record accurate coordinates for perimeter coordinates.</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952">
                <a:tc>
                  <a:txBody>
                    <a:bodyPr/>
                    <a:lstStyle/>
                    <a:p>
                      <a:pPr>
                        <a:spcAft>
                          <a:spcPts val="0"/>
                        </a:spcAft>
                      </a:pPr>
                      <a:r>
                        <a:rPr lang="en-GB" sz="900">
                          <a:solidFill>
                            <a:srgbClr val="000000"/>
                          </a:solidFill>
                          <a:effectLst/>
                          <a:latin typeface="Arial"/>
                          <a:ea typeface="Times New Roman"/>
                        </a:rPr>
                        <a:t>6.</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Use of integrated GPS to record accurate coordinates for position of each building.</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76">
                <a:tc>
                  <a:txBody>
                    <a:bodyPr/>
                    <a:lstStyle/>
                    <a:p>
                      <a:pPr>
                        <a:spcAft>
                          <a:spcPts val="0"/>
                        </a:spcAft>
                      </a:pPr>
                      <a:r>
                        <a:rPr lang="en-GB" sz="900">
                          <a:solidFill>
                            <a:srgbClr val="000000"/>
                          </a:solidFill>
                          <a:effectLst/>
                          <a:latin typeface="Arial"/>
                          <a:ea typeface="Times New Roman"/>
                        </a:rPr>
                        <a:t>7.</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Online and offline backups.</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714">
                <a:tc>
                  <a:txBody>
                    <a:bodyPr/>
                    <a:lstStyle/>
                    <a:p>
                      <a:pPr>
                        <a:spcAft>
                          <a:spcPts val="0"/>
                        </a:spcAft>
                      </a:pPr>
                      <a:r>
                        <a:rPr lang="en-GB" sz="900">
                          <a:solidFill>
                            <a:srgbClr val="000000"/>
                          </a:solidFill>
                          <a:effectLst/>
                          <a:latin typeface="Arial"/>
                          <a:ea typeface="Times New Roman"/>
                        </a:rPr>
                        <a:t>8.</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Synchronisation with Oracle 11g spatial database.</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238">
                <a:tc>
                  <a:txBody>
                    <a:bodyPr/>
                    <a:lstStyle/>
                    <a:p>
                      <a:pPr>
                        <a:spcAft>
                          <a:spcPts val="0"/>
                        </a:spcAft>
                      </a:pPr>
                      <a:r>
                        <a:rPr lang="en-GB" sz="900">
                          <a:solidFill>
                            <a:srgbClr val="000000"/>
                          </a:solidFill>
                          <a:effectLst/>
                          <a:latin typeface="Arial"/>
                          <a:ea typeface="Times New Roman"/>
                        </a:rPr>
                        <a:t>9.</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Audit tracking.</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 </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238">
                <a:tc>
                  <a:txBody>
                    <a:bodyPr/>
                    <a:lstStyle/>
                    <a:p>
                      <a:pPr>
                        <a:spcAft>
                          <a:spcPts val="0"/>
                        </a:spcAft>
                      </a:pPr>
                      <a:r>
                        <a:rPr lang="en-GB" sz="900">
                          <a:solidFill>
                            <a:srgbClr val="000000"/>
                          </a:solidFill>
                          <a:effectLst/>
                          <a:latin typeface="Arial"/>
                          <a:ea typeface="Times New Roman"/>
                        </a:rPr>
                        <a:t>10.</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Data Migration.</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 </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238">
                <a:tc>
                  <a:txBody>
                    <a:bodyPr/>
                    <a:lstStyle/>
                    <a:p>
                      <a:pPr>
                        <a:spcAft>
                          <a:spcPts val="0"/>
                        </a:spcAft>
                      </a:pPr>
                      <a:r>
                        <a:rPr lang="en-GB" sz="900">
                          <a:solidFill>
                            <a:srgbClr val="000000"/>
                          </a:solidFill>
                          <a:effectLst/>
                          <a:latin typeface="Arial"/>
                          <a:ea typeface="Times New Roman"/>
                        </a:rPr>
                        <a:t>12.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Based on open standards.</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 </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 </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238">
                <a:tc>
                  <a:txBody>
                    <a:bodyPr/>
                    <a:lstStyle/>
                    <a:p>
                      <a:pPr>
                        <a:spcAft>
                          <a:spcPts val="0"/>
                        </a:spcAft>
                      </a:pPr>
                      <a:r>
                        <a:rPr lang="en-GB" sz="900">
                          <a:solidFill>
                            <a:srgbClr val="000000"/>
                          </a:solidFill>
                          <a:effectLst/>
                          <a:latin typeface="Arial"/>
                          <a:ea typeface="Times New Roman"/>
                        </a:rPr>
                        <a:t>14.</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Has mobile or tablet app.</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 </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 </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238">
                <a:tc>
                  <a:txBody>
                    <a:bodyPr/>
                    <a:lstStyle/>
                    <a:p>
                      <a:pPr>
                        <a:spcAft>
                          <a:spcPts val="0"/>
                        </a:spcAft>
                      </a:pPr>
                      <a:r>
                        <a:rPr lang="en-GB" sz="900">
                          <a:solidFill>
                            <a:srgbClr val="000000"/>
                          </a:solidFill>
                          <a:effectLst/>
                          <a:latin typeface="Arial"/>
                          <a:ea typeface="Times New Roman"/>
                        </a:rPr>
                        <a:t>15.</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ArcGIS software</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effectLst/>
                          <a:latin typeface="Arial"/>
                          <a:ea typeface="Times New Roman"/>
                        </a:rPr>
                        <a:t> </a:t>
                      </a:r>
                      <a:endParaRPr lang="en-ZA" sz="90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effectLst/>
                          <a:latin typeface="Arial"/>
                          <a:ea typeface="Times New Roman"/>
                        </a:rPr>
                        <a:t> </a:t>
                      </a:r>
                      <a:endParaRPr lang="en-ZA" sz="900" dirty="0">
                        <a:solidFill>
                          <a:srgbClr val="000000"/>
                        </a:solidFill>
                        <a:effectLst/>
                        <a:latin typeface="Times New Roman"/>
                        <a:ea typeface="Times New Roman"/>
                      </a:endParaRPr>
                    </a:p>
                  </a:txBody>
                  <a:tcPr marL="63557" marR="6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8591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lvl="0" indent="-355600" algn="just">
              <a:defRPr/>
            </a:pPr>
            <a:r>
              <a:rPr lang="en-ZA" kern="0" dirty="0">
                <a:solidFill>
                  <a:srgbClr val="000000"/>
                </a:solidFill>
              </a:rPr>
              <a:t>9</a:t>
            </a:r>
            <a:r>
              <a:rPr lang="en-ZA" kern="0" dirty="0" smtClean="0">
                <a:solidFill>
                  <a:srgbClr val="000000"/>
                </a:solidFill>
              </a:rPr>
              <a:t>. DPW </a:t>
            </a:r>
            <a:r>
              <a:rPr lang="en-ZA" kern="0" dirty="0">
                <a:solidFill>
                  <a:srgbClr val="000000"/>
                </a:solidFill>
              </a:rPr>
              <a:t>NETWORK DIAGRAM</a:t>
            </a: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lvl="0" indent="0">
              <a:buNone/>
            </a:pPr>
            <a:endParaRPr lang="en-ZA" sz="1500" kern="0" dirty="0">
              <a:solidFill>
                <a:srgbClr val="000000"/>
              </a:solidFill>
            </a:endParaRPr>
          </a:p>
        </p:txBody>
      </p:sp>
      <p:pic>
        <p:nvPicPr>
          <p:cNvPr id="7" name="Picture 6"/>
          <p:cNvPicPr/>
          <p:nvPr/>
        </p:nvPicPr>
        <p:blipFill>
          <a:blip r:embed="rId2" cstate="print"/>
          <a:srcRect/>
          <a:stretch>
            <a:fillRect/>
          </a:stretch>
        </p:blipFill>
        <p:spPr bwMode="auto">
          <a:xfrm>
            <a:off x="611559" y="1063626"/>
            <a:ext cx="8078415" cy="5173686"/>
          </a:xfrm>
          <a:prstGeom prst="rect">
            <a:avLst/>
          </a:prstGeom>
          <a:noFill/>
          <a:ln w="9525">
            <a:noFill/>
            <a:miter lim="800000"/>
            <a:headEnd/>
            <a:tailEnd/>
          </a:ln>
        </p:spPr>
      </p:pic>
    </p:spTree>
    <p:extLst>
      <p:ext uri="{BB962C8B-B14F-4D97-AF65-F5344CB8AC3E}">
        <p14:creationId xmlns:p14="http://schemas.microsoft.com/office/powerpoint/2010/main" val="1806402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lvl="0" indent="-355600" algn="just">
              <a:defRPr/>
            </a:pPr>
            <a:r>
              <a:rPr lang="en-ZA" kern="0" dirty="0" smtClean="0">
                <a:solidFill>
                  <a:srgbClr val="000000"/>
                </a:solidFill>
              </a:rPr>
              <a:t>10. Submission of Bids</a:t>
            </a:r>
            <a:endParaRPr lang="en-ZA" kern="0" dirty="0">
              <a:solidFill>
                <a:srgbClr val="000000"/>
              </a:solidFill>
            </a:endParaRP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542925" lvl="0" indent="-542925">
              <a:buNone/>
            </a:pPr>
            <a:r>
              <a:rPr lang="en-ZA" sz="1500" kern="0" dirty="0" smtClean="0">
                <a:solidFill>
                  <a:srgbClr val="000000"/>
                </a:solidFill>
              </a:rPr>
              <a:t>10.1	Prospective bidders must submit their bid proposals in two envelopes. One envelope with the Financial Proposal (pricing schedule with all cost related items, cost breakdown) and the other envelope with the Technical Proposal (completed bid forms and the response to the terms of reference and functionality criteria.</a:t>
            </a:r>
          </a:p>
          <a:p>
            <a:pPr marL="542925" lvl="0" indent="-542925">
              <a:buNone/>
            </a:pPr>
            <a:endParaRPr lang="en-ZA" sz="1500" kern="0" dirty="0" smtClean="0">
              <a:solidFill>
                <a:srgbClr val="000000"/>
              </a:solidFill>
            </a:endParaRPr>
          </a:p>
          <a:p>
            <a:pPr marL="542925" lvl="0" indent="-542925">
              <a:buNone/>
            </a:pPr>
            <a:r>
              <a:rPr lang="en-ZA" sz="1500" kern="0" dirty="0" smtClean="0">
                <a:solidFill>
                  <a:srgbClr val="000000"/>
                </a:solidFill>
              </a:rPr>
              <a:t>10.2	The Technical Proposal envelope and the Price Proposal envelope shall contain one original hard copy document, clearly marked “Original”, and one hard copy, clearly marked “Copy”.</a:t>
            </a:r>
          </a:p>
          <a:p>
            <a:pPr marL="542925" lvl="0" indent="-542925">
              <a:buNone/>
            </a:pPr>
            <a:endParaRPr lang="en-ZA" sz="1500" kern="0" dirty="0">
              <a:solidFill>
                <a:srgbClr val="000000"/>
              </a:solidFill>
            </a:endParaRPr>
          </a:p>
          <a:p>
            <a:pPr marL="542925" lvl="0" indent="-542925">
              <a:buNone/>
            </a:pPr>
            <a:r>
              <a:rPr lang="en-ZA" sz="1500" kern="0" dirty="0" smtClean="0">
                <a:solidFill>
                  <a:srgbClr val="000000"/>
                </a:solidFill>
              </a:rPr>
              <a:t>10.3	The bidder shall place both the sealed Technical Proposal and Price Proposal envelopes into an outer sealed envelope which must endorse the following information:</a:t>
            </a:r>
          </a:p>
          <a:p>
            <a:pPr marL="542925" lvl="0" indent="-542925">
              <a:buNone/>
            </a:pPr>
            <a:r>
              <a:rPr lang="en-ZA" sz="1500" kern="0" dirty="0">
                <a:solidFill>
                  <a:srgbClr val="000000"/>
                </a:solidFill>
              </a:rPr>
              <a:t>	</a:t>
            </a:r>
            <a:r>
              <a:rPr lang="en-ZA" sz="1500" kern="0" dirty="0" smtClean="0">
                <a:solidFill>
                  <a:srgbClr val="000000"/>
                </a:solidFill>
              </a:rPr>
              <a:t>a) Bid No</a:t>
            </a:r>
          </a:p>
          <a:p>
            <a:pPr marL="542925" lvl="0" indent="-542925">
              <a:buNone/>
            </a:pPr>
            <a:r>
              <a:rPr lang="en-ZA" sz="1500" kern="0" dirty="0">
                <a:solidFill>
                  <a:srgbClr val="000000"/>
                </a:solidFill>
              </a:rPr>
              <a:t>	</a:t>
            </a:r>
            <a:r>
              <a:rPr lang="en-ZA" sz="1500" kern="0" dirty="0" smtClean="0">
                <a:solidFill>
                  <a:srgbClr val="000000"/>
                </a:solidFill>
              </a:rPr>
              <a:t>b) Closing date</a:t>
            </a:r>
          </a:p>
          <a:p>
            <a:pPr marL="542925" lvl="0" indent="-542925">
              <a:buNone/>
            </a:pPr>
            <a:r>
              <a:rPr lang="en-ZA" sz="1500" kern="0" dirty="0">
                <a:solidFill>
                  <a:srgbClr val="000000"/>
                </a:solidFill>
              </a:rPr>
              <a:t>	</a:t>
            </a:r>
            <a:r>
              <a:rPr lang="en-ZA" sz="1500" kern="0" dirty="0" smtClean="0">
                <a:solidFill>
                  <a:srgbClr val="000000"/>
                </a:solidFill>
              </a:rPr>
              <a:t>c) Name of the bidder</a:t>
            </a:r>
          </a:p>
          <a:p>
            <a:pPr marL="542925" lvl="0" indent="-542925">
              <a:buNone/>
            </a:pPr>
            <a:r>
              <a:rPr lang="en-ZA" sz="1500" kern="0" dirty="0">
                <a:solidFill>
                  <a:srgbClr val="000000"/>
                </a:solidFill>
              </a:rPr>
              <a:t>	</a:t>
            </a:r>
            <a:r>
              <a:rPr lang="en-ZA" sz="1500" kern="0" dirty="0" smtClean="0">
                <a:solidFill>
                  <a:srgbClr val="000000"/>
                </a:solidFill>
              </a:rPr>
              <a:t>d) Technical Proposal of Financial Proposal</a:t>
            </a:r>
          </a:p>
        </p:txBody>
      </p:sp>
    </p:spTree>
    <p:extLst>
      <p:ext uri="{BB962C8B-B14F-4D97-AF65-F5344CB8AC3E}">
        <p14:creationId xmlns:p14="http://schemas.microsoft.com/office/powerpoint/2010/main" val="2001449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lvl="0" indent="-355600" algn="just">
              <a:defRPr/>
            </a:pPr>
            <a:r>
              <a:rPr lang="en-ZA" kern="0" dirty="0" smtClean="0">
                <a:solidFill>
                  <a:srgbClr val="000000"/>
                </a:solidFill>
              </a:rPr>
              <a:t>11. Closing date</a:t>
            </a:r>
            <a:endParaRPr lang="en-ZA" kern="0" dirty="0">
              <a:solidFill>
                <a:srgbClr val="000000"/>
              </a:solidFill>
            </a:endParaRP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542925" lvl="0" indent="-542925">
              <a:buNone/>
            </a:pPr>
            <a:endParaRPr lang="en-ZA" sz="1500" kern="0" dirty="0" smtClean="0">
              <a:solidFill>
                <a:srgbClr val="000000"/>
              </a:solidFill>
            </a:endParaRPr>
          </a:p>
          <a:p>
            <a:pPr marL="542925" lvl="0" indent="-542925">
              <a:buNone/>
            </a:pPr>
            <a:r>
              <a:rPr lang="en-ZA" sz="1500" b="1" kern="0" dirty="0" smtClean="0">
                <a:solidFill>
                  <a:srgbClr val="000000"/>
                </a:solidFill>
              </a:rPr>
              <a:t>Closing date and Time</a:t>
            </a:r>
            <a:endParaRPr lang="en-ZA" sz="1500" kern="0" dirty="0">
              <a:solidFill>
                <a:srgbClr val="000000"/>
              </a:solidFill>
            </a:endParaRPr>
          </a:p>
          <a:p>
            <a:pPr marL="542925" lvl="0" indent="-542925">
              <a:buNone/>
            </a:pPr>
            <a:r>
              <a:rPr lang="en-ZA" sz="1500" kern="0" dirty="0" smtClean="0">
                <a:solidFill>
                  <a:srgbClr val="000000"/>
                </a:solidFill>
              </a:rPr>
              <a:t>	the closing date of the tender is 12 October 2012 at 11H00. Bid documents may be deposited in the tender box at the Department of Public Works, Corner Bosman and Vermeulen. Pretoria or Alternatively be posted to the Department of Public Works, Private Bag X65, Pretoria 0001</a:t>
            </a:r>
          </a:p>
          <a:p>
            <a:pPr marL="542925" lvl="0" indent="-542925">
              <a:buNone/>
            </a:pPr>
            <a:endParaRPr lang="en-ZA" sz="1500" kern="0" dirty="0" smtClean="0">
              <a:solidFill>
                <a:srgbClr val="000000"/>
              </a:solidFill>
            </a:endParaRPr>
          </a:p>
          <a:p>
            <a:pPr marL="542925" lvl="0" indent="-542925">
              <a:buNone/>
            </a:pPr>
            <a:r>
              <a:rPr lang="en-ZA" sz="1500" b="1" kern="0" dirty="0" smtClean="0">
                <a:solidFill>
                  <a:srgbClr val="000000"/>
                </a:solidFill>
              </a:rPr>
              <a:t>Late Bids</a:t>
            </a:r>
          </a:p>
          <a:p>
            <a:pPr marL="542925" lvl="0" indent="-542925">
              <a:buNone/>
            </a:pPr>
            <a:r>
              <a:rPr lang="en-ZA" sz="1500" kern="0" dirty="0">
                <a:solidFill>
                  <a:srgbClr val="000000"/>
                </a:solidFill>
              </a:rPr>
              <a:t>	</a:t>
            </a:r>
            <a:r>
              <a:rPr lang="en-ZA" sz="1500" kern="0" dirty="0" smtClean="0">
                <a:solidFill>
                  <a:srgbClr val="000000"/>
                </a:solidFill>
              </a:rPr>
              <a:t>Bids received late shall not be considered and will be returned unopened</a:t>
            </a:r>
            <a:endParaRPr lang="en-ZA" sz="1500" kern="0" dirty="0">
              <a:solidFill>
                <a:srgbClr val="000000"/>
              </a:solidFill>
            </a:endParaRPr>
          </a:p>
        </p:txBody>
      </p:sp>
    </p:spTree>
    <p:extLst>
      <p:ext uri="{BB962C8B-B14F-4D97-AF65-F5344CB8AC3E}">
        <p14:creationId xmlns:p14="http://schemas.microsoft.com/office/powerpoint/2010/main" val="3161689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marR="0" lvl="0" indent="-355600" algn="just" defTabSz="914400" rtl="0" eaLnBrk="1" fontAlgn="base" latinLnBrk="0" hangingPunct="1">
              <a:lnSpc>
                <a:spcPct val="85000"/>
              </a:lnSpc>
              <a:spcBef>
                <a:spcPct val="0"/>
              </a:spcBef>
              <a:spcAft>
                <a:spcPct val="0"/>
              </a:spcAft>
              <a:buClrTx/>
              <a:buSzTx/>
              <a:buFontTx/>
              <a:buNone/>
              <a:defRPr/>
            </a:pP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lvl="0" indent="0">
              <a:buNone/>
            </a:pPr>
            <a:endParaRPr lang="en-ZA" sz="1500" kern="0" dirty="0" smtClean="0"/>
          </a:p>
          <a:p>
            <a:pPr marL="0" lvl="0" indent="0">
              <a:buNone/>
            </a:pPr>
            <a:endParaRPr lang="en-ZA" sz="1500" kern="0" dirty="0"/>
          </a:p>
          <a:p>
            <a:pPr marL="0" lvl="0" indent="0">
              <a:buNone/>
            </a:pPr>
            <a:endParaRPr lang="en-ZA" sz="1500" kern="0" dirty="0" smtClean="0"/>
          </a:p>
          <a:p>
            <a:pPr marL="0" lvl="0" indent="0">
              <a:buNone/>
            </a:pPr>
            <a:endParaRPr lang="en-ZA" sz="1500" kern="0" dirty="0"/>
          </a:p>
          <a:p>
            <a:pPr marL="0" lvl="0" indent="0">
              <a:buNone/>
            </a:pPr>
            <a:endParaRPr lang="en-ZA" sz="1500" kern="0" dirty="0" smtClean="0"/>
          </a:p>
          <a:p>
            <a:pPr marL="0" lvl="0" indent="0">
              <a:buNone/>
            </a:pPr>
            <a:endParaRPr lang="en-ZA" sz="1500" kern="0" dirty="0"/>
          </a:p>
          <a:p>
            <a:pPr marL="0" lvl="0" indent="0">
              <a:buNone/>
            </a:pPr>
            <a:endParaRPr lang="en-ZA" sz="1500" kern="0" dirty="0" smtClean="0"/>
          </a:p>
          <a:p>
            <a:pPr marL="0" lvl="0" indent="0" algn="ctr">
              <a:buNone/>
            </a:pPr>
            <a:r>
              <a:rPr lang="en-ZA" sz="4000" b="1" kern="0" dirty="0" smtClean="0">
                <a:solidFill>
                  <a:srgbClr val="000000"/>
                </a:solidFill>
              </a:rPr>
              <a:t>THANK YOU</a:t>
            </a:r>
            <a:endParaRPr lang="en-ZA" sz="4000" b="1" kern="0" dirty="0">
              <a:solidFill>
                <a:srgbClr val="000000"/>
              </a:solidFill>
            </a:endParaRPr>
          </a:p>
        </p:txBody>
      </p:sp>
    </p:spTree>
    <p:extLst>
      <p:ext uri="{BB962C8B-B14F-4D97-AF65-F5344CB8AC3E}">
        <p14:creationId xmlns:p14="http://schemas.microsoft.com/office/powerpoint/2010/main" val="3864313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R="0" lvl="0" defTabSz="914400" rtl="0" eaLnBrk="1" fontAlgn="base" latinLnBrk="0" hangingPunct="1">
              <a:lnSpc>
                <a:spcPct val="85000"/>
              </a:lnSpc>
              <a:spcBef>
                <a:spcPct val="0"/>
              </a:spcBef>
              <a:spcAft>
                <a:spcPct val="0"/>
              </a:spcAft>
              <a:buClrTx/>
              <a:buSzTx/>
              <a:buFontTx/>
              <a:buNone/>
              <a:defRPr/>
            </a:pPr>
            <a:r>
              <a:rPr lang="en-ZA" kern="0" dirty="0" smtClean="0">
                <a:solidFill>
                  <a:srgbClr val="000000"/>
                </a:solidFill>
                <a:latin typeface="Arial"/>
              </a:rPr>
              <a:t>1. Background</a:t>
            </a:r>
            <a:endParaRPr kumimoji="0" lang="en-ZA" sz="3000" b="1" i="0" u="none" strike="noStrike" kern="0" cap="none" spc="0" normalizeH="0" baseline="0" noProof="0" dirty="0">
              <a:ln>
                <a:noFill/>
              </a:ln>
              <a:solidFill>
                <a:srgbClr val="000000"/>
              </a:solidFill>
              <a:effectLst/>
              <a:uLnTx/>
              <a:uFillTx/>
              <a:latin typeface="Arial"/>
            </a:endParaRP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a:buClrTx/>
            </a:pPr>
            <a:r>
              <a:rPr lang="en-GB" sz="2000" dirty="0">
                <a:solidFill>
                  <a:srgbClr val="000000"/>
                </a:solidFill>
              </a:rPr>
              <a:t>In terms of the Constitution of the Republic of South Africa, No. 108 of 1996, all state owned national and provincial immovable assets must be vested in the name of the national government, or one of the nine provinces.</a:t>
            </a:r>
            <a:endParaRPr lang="en-ZA" sz="2000" dirty="0">
              <a:solidFill>
                <a:srgbClr val="000000"/>
              </a:solidFill>
            </a:endParaRPr>
          </a:p>
          <a:p>
            <a:pPr>
              <a:buClrTx/>
            </a:pPr>
            <a:r>
              <a:rPr lang="en-GB" sz="2000" dirty="0">
                <a:solidFill>
                  <a:srgbClr val="000000"/>
                </a:solidFill>
              </a:rPr>
              <a:t>In terms of the Government Immovable Asset Management Act, No. 27 of 2007, (GIAMA),   Custodian appointments are assigned by the Minister of Public Works to exercise the responsibilities associated with ownership on behalf of national government.  These responsibilities include acquisition, management and operation, maintenance and disposals.</a:t>
            </a:r>
            <a:endParaRPr lang="en-ZA" sz="2000" dirty="0">
              <a:solidFill>
                <a:srgbClr val="000000"/>
              </a:solidFill>
            </a:endParaRPr>
          </a:p>
          <a:p>
            <a:pPr>
              <a:buClrTx/>
            </a:pPr>
            <a:r>
              <a:rPr lang="en-GB" sz="2000" dirty="0" smtClean="0">
                <a:solidFill>
                  <a:srgbClr val="000000"/>
                </a:solidFill>
              </a:rPr>
              <a:t>The </a:t>
            </a:r>
            <a:r>
              <a:rPr lang="en-GB" sz="2000" dirty="0">
                <a:solidFill>
                  <a:srgbClr val="000000"/>
                </a:solidFill>
              </a:rPr>
              <a:t>Department of Public Works (DPW) is therefore mandated as the custodian of immovable assets vested in the national government, which are not otherwise vested in the custodianship of other departments through legislation. </a:t>
            </a:r>
            <a:endParaRPr kumimoji="0" lang="en-ZA" sz="2000" b="0" i="0" u="none" strike="noStrike" kern="0" cap="none" spc="0" normalizeH="0" baseline="0" noProof="0" dirty="0" smtClean="0">
              <a:ln>
                <a:noFill/>
              </a:ln>
              <a:solidFill>
                <a:srgbClr val="000000"/>
              </a:solidFill>
              <a:effectLst/>
              <a:uLnTx/>
              <a:uFillTx/>
              <a:latin typeface="Arial"/>
            </a:endParaRPr>
          </a:p>
        </p:txBody>
      </p:sp>
    </p:spTree>
    <p:extLst>
      <p:ext uri="{BB962C8B-B14F-4D97-AF65-F5344CB8AC3E}">
        <p14:creationId xmlns:p14="http://schemas.microsoft.com/office/powerpoint/2010/main" val="2962553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lvl="0">
              <a:lnSpc>
                <a:spcPct val="100000"/>
              </a:lnSpc>
            </a:pPr>
            <a:r>
              <a:rPr lang="en-GB" dirty="0" smtClean="0">
                <a:solidFill>
                  <a:srgbClr val="000000"/>
                </a:solidFill>
                <a:latin typeface="Arial" charset="0"/>
                <a:ea typeface="+mn-ea"/>
                <a:cs typeface="+mn-cs"/>
              </a:rPr>
              <a:t>2. </a:t>
            </a:r>
            <a:r>
              <a:rPr lang="en-GB" sz="2800" dirty="0" smtClean="0">
                <a:solidFill>
                  <a:srgbClr val="000000"/>
                </a:solidFill>
                <a:latin typeface="Arial" charset="0"/>
                <a:ea typeface="+mn-ea"/>
                <a:cs typeface="+mn-cs"/>
              </a:rPr>
              <a:t>Immovable Asset Register Business Objective</a:t>
            </a:r>
            <a:endParaRPr lang="en-ZA" sz="2800" b="0" dirty="0">
              <a:solidFill>
                <a:srgbClr val="000000"/>
              </a:solidFill>
              <a:latin typeface="Arial" charset="0"/>
              <a:ea typeface="+mn-ea"/>
              <a:cs typeface="+mn-cs"/>
            </a:endParaRP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indent="0">
              <a:buNone/>
            </a:pPr>
            <a:r>
              <a:rPr lang="en-GB" sz="1750" dirty="0" smtClean="0">
                <a:solidFill>
                  <a:srgbClr val="000000"/>
                </a:solidFill>
              </a:rPr>
              <a:t>In </a:t>
            </a:r>
            <a:r>
              <a:rPr lang="en-GB" sz="1750" dirty="0">
                <a:solidFill>
                  <a:srgbClr val="000000"/>
                </a:solidFill>
              </a:rPr>
              <a:t>terms of the </a:t>
            </a:r>
            <a:r>
              <a:rPr lang="en-GB" sz="1750" dirty="0" smtClean="0">
                <a:solidFill>
                  <a:srgbClr val="000000"/>
                </a:solidFill>
              </a:rPr>
              <a:t>PFMA, </a:t>
            </a:r>
            <a:r>
              <a:rPr lang="en-GB" sz="1750" dirty="0">
                <a:solidFill>
                  <a:srgbClr val="000000"/>
                </a:solidFill>
              </a:rPr>
              <a:t>No. 1of </a:t>
            </a:r>
            <a:r>
              <a:rPr lang="en-GB" sz="1750" dirty="0" smtClean="0">
                <a:solidFill>
                  <a:srgbClr val="000000"/>
                </a:solidFill>
              </a:rPr>
              <a:t>1999, all </a:t>
            </a:r>
            <a:r>
              <a:rPr lang="en-GB" sz="1750" dirty="0">
                <a:solidFill>
                  <a:srgbClr val="000000"/>
                </a:solidFill>
              </a:rPr>
              <a:t>national and provincial custodians of immovable assets are required to manage, maintain and account on Immovable Asset Register/s (IAR).</a:t>
            </a:r>
            <a:endParaRPr lang="en-ZA" sz="1750" dirty="0">
              <a:solidFill>
                <a:srgbClr val="000000"/>
              </a:solidFill>
            </a:endParaRPr>
          </a:p>
          <a:p>
            <a:pPr marL="0" indent="0">
              <a:buNone/>
            </a:pPr>
            <a:r>
              <a:rPr lang="en-AU" sz="1750" b="1" dirty="0" smtClean="0">
                <a:solidFill>
                  <a:srgbClr val="000000"/>
                </a:solidFill>
              </a:rPr>
              <a:t>IAR </a:t>
            </a:r>
            <a:r>
              <a:rPr lang="en-AU" sz="1750" b="1" dirty="0">
                <a:solidFill>
                  <a:srgbClr val="000000"/>
                </a:solidFill>
              </a:rPr>
              <a:t>Vision &amp; Guiding Principles </a:t>
            </a:r>
            <a:endParaRPr lang="en-ZA" sz="1750" dirty="0">
              <a:solidFill>
                <a:srgbClr val="000000"/>
              </a:solidFill>
            </a:endParaRPr>
          </a:p>
          <a:p>
            <a:pPr>
              <a:buClrTx/>
            </a:pPr>
            <a:r>
              <a:rPr lang="en-AU" sz="1750" dirty="0">
                <a:solidFill>
                  <a:srgbClr val="000000"/>
                </a:solidFill>
              </a:rPr>
              <a:t>A valid, baseline complete and accurate Immovable Asset Register that: </a:t>
            </a:r>
            <a:endParaRPr lang="en-ZA" sz="1750" dirty="0">
              <a:solidFill>
                <a:srgbClr val="000000"/>
              </a:solidFill>
            </a:endParaRPr>
          </a:p>
          <a:p>
            <a:pPr lvl="1">
              <a:buClrTx/>
            </a:pPr>
            <a:r>
              <a:rPr lang="en-AU" sz="1750" dirty="0">
                <a:solidFill>
                  <a:srgbClr val="000000"/>
                </a:solidFill>
              </a:rPr>
              <a:t>External auditors are able to place reliance on; </a:t>
            </a:r>
            <a:endParaRPr lang="en-ZA" sz="1750" dirty="0">
              <a:solidFill>
                <a:srgbClr val="000000"/>
              </a:solidFill>
            </a:endParaRPr>
          </a:p>
          <a:p>
            <a:pPr lvl="1">
              <a:buClrTx/>
            </a:pPr>
            <a:r>
              <a:rPr lang="en-AU" sz="1750" dirty="0">
                <a:solidFill>
                  <a:srgbClr val="000000"/>
                </a:solidFill>
              </a:rPr>
              <a:t>Encourages efficient and effective property and asset management;</a:t>
            </a:r>
            <a:endParaRPr lang="en-ZA" sz="1750" dirty="0">
              <a:solidFill>
                <a:srgbClr val="000000"/>
              </a:solidFill>
            </a:endParaRPr>
          </a:p>
          <a:p>
            <a:pPr lvl="1">
              <a:buClrTx/>
            </a:pPr>
            <a:r>
              <a:rPr lang="en-AU" sz="1750" dirty="0">
                <a:solidFill>
                  <a:srgbClr val="000000"/>
                </a:solidFill>
              </a:rPr>
              <a:t>Addresses all the management assertions; </a:t>
            </a:r>
            <a:endParaRPr lang="en-ZA" sz="1750" dirty="0">
              <a:solidFill>
                <a:srgbClr val="000000"/>
              </a:solidFill>
            </a:endParaRPr>
          </a:p>
          <a:p>
            <a:pPr lvl="2">
              <a:buClrTx/>
            </a:pPr>
            <a:r>
              <a:rPr lang="en-AU" sz="1750" dirty="0">
                <a:solidFill>
                  <a:srgbClr val="000000"/>
                </a:solidFill>
              </a:rPr>
              <a:t>Completeness;</a:t>
            </a:r>
            <a:endParaRPr lang="en-ZA" sz="1750" dirty="0">
              <a:solidFill>
                <a:srgbClr val="000000"/>
              </a:solidFill>
            </a:endParaRPr>
          </a:p>
          <a:p>
            <a:pPr lvl="2">
              <a:buClrTx/>
            </a:pPr>
            <a:r>
              <a:rPr lang="en-AU" sz="1750" dirty="0">
                <a:solidFill>
                  <a:srgbClr val="000000"/>
                </a:solidFill>
              </a:rPr>
              <a:t>Existence; </a:t>
            </a:r>
            <a:endParaRPr lang="en-ZA" sz="1750" dirty="0">
              <a:solidFill>
                <a:srgbClr val="000000"/>
              </a:solidFill>
            </a:endParaRPr>
          </a:p>
          <a:p>
            <a:pPr lvl="2">
              <a:buClrTx/>
            </a:pPr>
            <a:r>
              <a:rPr lang="en-AU" sz="1750" dirty="0">
                <a:solidFill>
                  <a:srgbClr val="000000"/>
                </a:solidFill>
              </a:rPr>
              <a:t>Rights;</a:t>
            </a:r>
            <a:endParaRPr lang="en-ZA" sz="1750" dirty="0">
              <a:solidFill>
                <a:srgbClr val="000000"/>
              </a:solidFill>
            </a:endParaRPr>
          </a:p>
          <a:p>
            <a:pPr lvl="2">
              <a:buClrTx/>
            </a:pPr>
            <a:r>
              <a:rPr lang="en-AU" sz="1750" dirty="0">
                <a:solidFill>
                  <a:srgbClr val="000000"/>
                </a:solidFill>
              </a:rPr>
              <a:t>Accuracy and reliability;</a:t>
            </a:r>
            <a:endParaRPr lang="en-ZA" sz="1750" dirty="0">
              <a:solidFill>
                <a:srgbClr val="000000"/>
              </a:solidFill>
            </a:endParaRPr>
          </a:p>
          <a:p>
            <a:pPr lvl="2">
              <a:buClrTx/>
            </a:pPr>
            <a:r>
              <a:rPr lang="en-AU" sz="1750" dirty="0">
                <a:solidFill>
                  <a:srgbClr val="000000"/>
                </a:solidFill>
              </a:rPr>
              <a:t>Valuation and allocation; and</a:t>
            </a:r>
            <a:endParaRPr lang="en-ZA" sz="1750" dirty="0">
              <a:solidFill>
                <a:srgbClr val="000000"/>
              </a:solidFill>
            </a:endParaRPr>
          </a:p>
          <a:p>
            <a:pPr lvl="2">
              <a:buClrTx/>
            </a:pPr>
            <a:r>
              <a:rPr lang="en-AU" sz="1750" dirty="0">
                <a:solidFill>
                  <a:srgbClr val="000000"/>
                </a:solidFill>
              </a:rPr>
              <a:t>Presentation and Disclosure</a:t>
            </a:r>
            <a:endParaRPr lang="en-ZA" sz="1750" dirty="0">
              <a:solidFill>
                <a:srgbClr val="000000"/>
              </a:solidFill>
            </a:endParaRPr>
          </a:p>
          <a:p>
            <a:pPr lvl="1">
              <a:buClrTx/>
            </a:pPr>
            <a:r>
              <a:rPr lang="en-AU" sz="1750" dirty="0">
                <a:solidFill>
                  <a:srgbClr val="000000"/>
                </a:solidFill>
              </a:rPr>
              <a:t>Complies with the Sector Specific Guide, NT Chapter 9 (Departmental Financial Reporting Framework Guide) Accounting for Capital Assets and relevant legislation and guidelines.</a:t>
            </a:r>
            <a:endParaRPr lang="en-ZA" sz="1750" dirty="0">
              <a:solidFill>
                <a:srgbClr val="000000"/>
              </a:solidFill>
            </a:endParaRPr>
          </a:p>
        </p:txBody>
      </p:sp>
    </p:spTree>
    <p:extLst>
      <p:ext uri="{BB962C8B-B14F-4D97-AF65-F5344CB8AC3E}">
        <p14:creationId xmlns:p14="http://schemas.microsoft.com/office/powerpoint/2010/main" val="63714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lvl="0" indent="-355600" algn="just">
              <a:defRPr/>
            </a:pPr>
            <a:r>
              <a:rPr lang="en-ZA" kern="0" dirty="0" smtClean="0">
                <a:solidFill>
                  <a:srgbClr val="000000"/>
                </a:solidFill>
              </a:rPr>
              <a:t>3. Number </a:t>
            </a:r>
            <a:r>
              <a:rPr lang="en-ZA" kern="0" dirty="0">
                <a:solidFill>
                  <a:srgbClr val="000000"/>
                </a:solidFill>
              </a:rPr>
              <a:t>of </a:t>
            </a:r>
            <a:r>
              <a:rPr lang="en-ZA" kern="0" dirty="0" smtClean="0">
                <a:solidFill>
                  <a:srgbClr val="000000"/>
                </a:solidFill>
              </a:rPr>
              <a:t>Land Parcels </a:t>
            </a:r>
            <a:r>
              <a:rPr lang="en-ZA" kern="0" dirty="0">
                <a:solidFill>
                  <a:srgbClr val="000000"/>
                </a:solidFill>
              </a:rPr>
              <a:t>and </a:t>
            </a:r>
            <a:r>
              <a:rPr lang="en-ZA" kern="0" dirty="0" smtClean="0">
                <a:solidFill>
                  <a:srgbClr val="000000"/>
                </a:solidFill>
              </a:rPr>
              <a:t>Improvements Under </a:t>
            </a:r>
            <a:r>
              <a:rPr lang="en-ZA" kern="0" dirty="0">
                <a:solidFill>
                  <a:srgbClr val="000000"/>
                </a:solidFill>
              </a:rPr>
              <a:t>DPW’s </a:t>
            </a:r>
            <a:r>
              <a:rPr lang="en-ZA" kern="0" dirty="0" smtClean="0">
                <a:solidFill>
                  <a:srgbClr val="000000"/>
                </a:solidFill>
              </a:rPr>
              <a:t>Custodianship</a:t>
            </a:r>
            <a:endParaRPr kumimoji="0" lang="en-ZA" sz="3000" b="1" i="0" u="none" strike="noStrike" kern="0" cap="none" spc="0" normalizeH="0" baseline="0" noProof="0" dirty="0">
              <a:ln>
                <a:noFill/>
              </a:ln>
              <a:solidFill>
                <a:srgbClr val="000000"/>
              </a:solidFill>
              <a:effectLst/>
              <a:uLnTx/>
              <a:uFillTx/>
              <a:latin typeface="Arial"/>
            </a:endParaRP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indent="0">
              <a:buNone/>
            </a:pPr>
            <a:endParaRPr kumimoji="0" lang="en-ZA" sz="2000" b="0" i="0" u="none" strike="noStrike" kern="0" cap="none" spc="0" normalizeH="0" baseline="0" noProof="0" dirty="0" smtClean="0">
              <a:ln>
                <a:noFill/>
              </a:ln>
              <a:solidFill>
                <a:srgbClr val="646464"/>
              </a:solidFill>
              <a:effectLst/>
              <a:uLnTx/>
              <a:uFillTx/>
              <a:latin typeface="Arial"/>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726806061"/>
              </p:ext>
            </p:extLst>
          </p:nvPr>
        </p:nvGraphicFramePr>
        <p:xfrm>
          <a:off x="539551" y="1412875"/>
          <a:ext cx="8150423" cy="4519614"/>
        </p:xfrm>
        <a:graphic>
          <a:graphicData uri="http://schemas.openxmlformats.org/drawingml/2006/table">
            <a:tbl>
              <a:tblPr firstRow="1" bandRow="1"/>
              <a:tblGrid>
                <a:gridCol w="990238"/>
                <a:gridCol w="837894"/>
                <a:gridCol w="990238"/>
                <a:gridCol w="914066"/>
                <a:gridCol w="914066"/>
                <a:gridCol w="837894"/>
                <a:gridCol w="761723"/>
                <a:gridCol w="837894"/>
                <a:gridCol w="1066410"/>
              </a:tblGrid>
              <a:tr h="350018">
                <a:tc>
                  <a:txBody>
                    <a:bodyPr/>
                    <a:lstStyle/>
                    <a:p>
                      <a:pPr>
                        <a:spcAft>
                          <a:spcPts val="0"/>
                        </a:spcAft>
                      </a:pPr>
                      <a:r>
                        <a:rPr lang="en-ZA" sz="900" b="1" kern="1200" dirty="0">
                          <a:solidFill>
                            <a:srgbClr val="000000"/>
                          </a:solidFill>
                          <a:effectLst/>
                          <a:latin typeface="Arial"/>
                          <a:ea typeface="Times New Roman"/>
                        </a:rPr>
                        <a:t>Region</a:t>
                      </a:r>
                      <a:endParaRPr lang="en-ZA" sz="800" dirty="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38100" cap="flat" cmpd="sng" algn="ctr">
                      <a:solidFill>
                        <a:srgbClr val="646464"/>
                      </a:solidFill>
                      <a:prstDash val="solid"/>
                      <a:round/>
                      <a:headEnd type="none" w="med" len="med"/>
                      <a:tailEnd type="none" w="med" len="med"/>
                    </a:lnB>
                    <a:solidFill>
                      <a:srgbClr val="7FD1D6"/>
                    </a:solidFill>
                  </a:tcPr>
                </a:tc>
                <a:tc>
                  <a:txBody>
                    <a:bodyPr/>
                    <a:lstStyle/>
                    <a:p>
                      <a:pPr>
                        <a:spcAft>
                          <a:spcPts val="0"/>
                        </a:spcAft>
                      </a:pPr>
                      <a:r>
                        <a:rPr lang="en-ZA" sz="900" b="1" kern="1200">
                          <a:solidFill>
                            <a:srgbClr val="000000"/>
                          </a:solidFill>
                          <a:effectLst/>
                          <a:latin typeface="Arial"/>
                          <a:ea typeface="Times New Roman"/>
                        </a:rPr>
                        <a:t>Complexes</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38100" cap="flat" cmpd="sng" algn="ctr">
                      <a:solidFill>
                        <a:srgbClr val="646464"/>
                      </a:solidFill>
                      <a:prstDash val="solid"/>
                      <a:round/>
                      <a:headEnd type="none" w="med" len="med"/>
                      <a:tailEnd type="none" w="med" len="med"/>
                    </a:lnB>
                    <a:solidFill>
                      <a:srgbClr val="7FD1D6"/>
                    </a:solidFill>
                  </a:tcPr>
                </a:tc>
                <a:tc>
                  <a:txBody>
                    <a:bodyPr/>
                    <a:lstStyle/>
                    <a:p>
                      <a:pPr>
                        <a:spcAft>
                          <a:spcPts val="0"/>
                        </a:spcAft>
                      </a:pPr>
                      <a:r>
                        <a:rPr lang="en-ZA" sz="900" b="1" kern="1200">
                          <a:solidFill>
                            <a:srgbClr val="000000"/>
                          </a:solidFill>
                          <a:effectLst/>
                          <a:latin typeface="Arial"/>
                          <a:ea typeface="Times New Roman"/>
                        </a:rPr>
                        <a:t>Offices</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38100" cap="flat" cmpd="sng" algn="ctr">
                      <a:solidFill>
                        <a:srgbClr val="646464"/>
                      </a:solidFill>
                      <a:prstDash val="solid"/>
                      <a:round/>
                      <a:headEnd type="none" w="med" len="med"/>
                      <a:tailEnd type="none" w="med" len="med"/>
                    </a:lnB>
                    <a:solidFill>
                      <a:srgbClr val="7FD1D6"/>
                    </a:solidFill>
                  </a:tcPr>
                </a:tc>
                <a:tc>
                  <a:txBody>
                    <a:bodyPr/>
                    <a:lstStyle/>
                    <a:p>
                      <a:pPr>
                        <a:spcAft>
                          <a:spcPts val="0"/>
                        </a:spcAft>
                      </a:pPr>
                      <a:r>
                        <a:rPr lang="en-ZA" sz="900" b="1" kern="1200">
                          <a:solidFill>
                            <a:srgbClr val="000000"/>
                          </a:solidFill>
                          <a:effectLst/>
                          <a:latin typeface="Arial"/>
                          <a:ea typeface="Times New Roman"/>
                        </a:rPr>
                        <a:t>Residential</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38100" cap="flat" cmpd="sng" algn="ctr">
                      <a:solidFill>
                        <a:srgbClr val="646464"/>
                      </a:solidFill>
                      <a:prstDash val="solid"/>
                      <a:round/>
                      <a:headEnd type="none" w="med" len="med"/>
                      <a:tailEnd type="none" w="med" len="med"/>
                    </a:lnB>
                    <a:solidFill>
                      <a:srgbClr val="7FD1D6"/>
                    </a:solidFill>
                  </a:tcPr>
                </a:tc>
                <a:tc>
                  <a:txBody>
                    <a:bodyPr/>
                    <a:lstStyle/>
                    <a:p>
                      <a:pPr>
                        <a:spcAft>
                          <a:spcPts val="0"/>
                        </a:spcAft>
                      </a:pPr>
                      <a:r>
                        <a:rPr lang="en-ZA" sz="900" b="1" kern="1200">
                          <a:solidFill>
                            <a:srgbClr val="000000"/>
                          </a:solidFill>
                          <a:effectLst/>
                          <a:latin typeface="Arial"/>
                          <a:ea typeface="Times New Roman"/>
                        </a:rPr>
                        <a:t>Vacant land</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38100" cap="flat" cmpd="sng" algn="ctr">
                      <a:solidFill>
                        <a:srgbClr val="646464"/>
                      </a:solidFill>
                      <a:prstDash val="solid"/>
                      <a:round/>
                      <a:headEnd type="none" w="med" len="med"/>
                      <a:tailEnd type="none" w="med" len="med"/>
                    </a:lnB>
                    <a:solidFill>
                      <a:srgbClr val="7FD1D6"/>
                    </a:solidFill>
                  </a:tcPr>
                </a:tc>
                <a:tc>
                  <a:txBody>
                    <a:bodyPr/>
                    <a:lstStyle/>
                    <a:p>
                      <a:pPr>
                        <a:spcAft>
                          <a:spcPts val="0"/>
                        </a:spcAft>
                      </a:pPr>
                      <a:r>
                        <a:rPr lang="en-ZA" sz="900" b="1" kern="1200">
                          <a:solidFill>
                            <a:srgbClr val="000000"/>
                          </a:solidFill>
                          <a:effectLst/>
                          <a:latin typeface="Arial"/>
                          <a:ea typeface="Times New Roman"/>
                        </a:rPr>
                        <a:t>Other</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38100" cap="flat" cmpd="sng" algn="ctr">
                      <a:solidFill>
                        <a:srgbClr val="646464"/>
                      </a:solidFill>
                      <a:prstDash val="solid"/>
                      <a:round/>
                      <a:headEnd type="none" w="med" len="med"/>
                      <a:tailEnd type="none" w="med" len="med"/>
                    </a:lnB>
                    <a:solidFill>
                      <a:srgbClr val="7FD1D6"/>
                    </a:solidFill>
                  </a:tcPr>
                </a:tc>
                <a:tc gridSpan="3">
                  <a:txBody>
                    <a:bodyPr/>
                    <a:lstStyle/>
                    <a:p>
                      <a:pPr>
                        <a:spcAft>
                          <a:spcPts val="0"/>
                        </a:spcAft>
                      </a:pPr>
                      <a:r>
                        <a:rPr lang="en-ZA" sz="900" b="1" kern="1200">
                          <a:solidFill>
                            <a:srgbClr val="000000"/>
                          </a:solidFill>
                          <a:effectLst/>
                          <a:latin typeface="Arial"/>
                          <a:ea typeface="Times New Roman"/>
                        </a:rPr>
                        <a:t>Totals</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38100" cap="flat" cmpd="sng" algn="ctr">
                      <a:solidFill>
                        <a:srgbClr val="646464"/>
                      </a:solidFill>
                      <a:prstDash val="solid"/>
                      <a:round/>
                      <a:headEnd type="none" w="med" len="med"/>
                      <a:tailEnd type="none" w="med" len="med"/>
                    </a:lnB>
                    <a:solidFill>
                      <a:srgbClr val="7FD1D6"/>
                    </a:solidFill>
                  </a:tcPr>
                </a:tc>
                <a:tc hMerge="1">
                  <a:txBody>
                    <a:bodyPr/>
                    <a:lstStyle/>
                    <a:p>
                      <a:endParaRPr lang="en-ZA"/>
                    </a:p>
                  </a:txBody>
                  <a:tcPr/>
                </a:tc>
                <a:tc hMerge="1">
                  <a:txBody>
                    <a:bodyPr/>
                    <a:lstStyle/>
                    <a:p>
                      <a:endParaRPr lang="en-ZA"/>
                    </a:p>
                  </a:txBody>
                  <a:tcPr/>
                </a:tc>
              </a:tr>
              <a:tr h="326684">
                <a:tc>
                  <a:txBody>
                    <a:bodyPr/>
                    <a:lstStyle/>
                    <a:p>
                      <a:endParaRPr lang="en-ZA" sz="800">
                        <a:effectLst/>
                        <a:latin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381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spcAft>
                          <a:spcPts val="0"/>
                        </a:spcAft>
                      </a:pPr>
                      <a:r>
                        <a:rPr lang="en-ZA" sz="800" b="1" kern="1200">
                          <a:solidFill>
                            <a:srgbClr val="000000"/>
                          </a:solidFill>
                          <a:effectLst/>
                          <a:latin typeface="Arial"/>
                          <a:ea typeface="Times New Roman"/>
                        </a:rPr>
                        <a:t>Land</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381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spcAft>
                          <a:spcPts val="0"/>
                        </a:spcAft>
                      </a:pPr>
                      <a:r>
                        <a:rPr lang="en-ZA" sz="800" b="1" kern="1200">
                          <a:solidFill>
                            <a:srgbClr val="000000"/>
                          </a:solidFill>
                          <a:effectLst/>
                          <a:latin typeface="Arial"/>
                          <a:ea typeface="Times New Roman"/>
                        </a:rPr>
                        <a:t>Land</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381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spcAft>
                          <a:spcPts val="0"/>
                        </a:spcAft>
                      </a:pPr>
                      <a:r>
                        <a:rPr lang="en-ZA" sz="800" b="1" kern="1200">
                          <a:solidFill>
                            <a:srgbClr val="000000"/>
                          </a:solidFill>
                          <a:effectLst/>
                          <a:latin typeface="Arial"/>
                          <a:ea typeface="Times New Roman"/>
                        </a:rPr>
                        <a:t>Land</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381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spcAft>
                          <a:spcPts val="0"/>
                        </a:spcAft>
                      </a:pPr>
                      <a:r>
                        <a:rPr lang="en-ZA" sz="800" b="1" kern="1200">
                          <a:solidFill>
                            <a:srgbClr val="000000"/>
                          </a:solidFill>
                          <a:effectLst/>
                          <a:latin typeface="Arial"/>
                          <a:ea typeface="Times New Roman"/>
                        </a:rPr>
                        <a:t>Land</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381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spcAft>
                          <a:spcPts val="0"/>
                        </a:spcAft>
                      </a:pPr>
                      <a:r>
                        <a:rPr lang="en-ZA" sz="800" b="1" kern="1200">
                          <a:solidFill>
                            <a:srgbClr val="000000"/>
                          </a:solidFill>
                          <a:effectLst/>
                          <a:latin typeface="Arial"/>
                          <a:ea typeface="Times New Roman"/>
                        </a:rPr>
                        <a:t>Land</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381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spcAft>
                          <a:spcPts val="0"/>
                        </a:spcAft>
                      </a:pPr>
                      <a:r>
                        <a:rPr lang="en-ZA" sz="800" b="1" kern="1200">
                          <a:solidFill>
                            <a:srgbClr val="000000"/>
                          </a:solidFill>
                          <a:effectLst/>
                          <a:latin typeface="Arial"/>
                          <a:ea typeface="Times New Roman"/>
                        </a:rPr>
                        <a:t>Land</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381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spcAft>
                          <a:spcPts val="0"/>
                        </a:spcAft>
                      </a:pPr>
                      <a:r>
                        <a:rPr lang="en-ZA" sz="800" b="1" kern="1200">
                          <a:solidFill>
                            <a:srgbClr val="000000"/>
                          </a:solidFill>
                          <a:effectLst/>
                          <a:latin typeface="Arial"/>
                          <a:ea typeface="Times New Roman"/>
                        </a:rPr>
                        <a:t>Imp- Res</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381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spcAft>
                          <a:spcPts val="0"/>
                        </a:spcAft>
                      </a:pPr>
                      <a:r>
                        <a:rPr lang="en-ZA" sz="800" b="1" kern="1200">
                          <a:solidFill>
                            <a:srgbClr val="000000"/>
                          </a:solidFill>
                          <a:effectLst/>
                          <a:latin typeface="Arial"/>
                          <a:ea typeface="Times New Roman"/>
                        </a:rPr>
                        <a:t>Imp-Non-Res</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381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r>
              <a:tr h="326684">
                <a:tc>
                  <a:txBody>
                    <a:bodyPr/>
                    <a:lstStyle/>
                    <a:p>
                      <a:pPr>
                        <a:spcAft>
                          <a:spcPts val="0"/>
                        </a:spcAft>
                      </a:pPr>
                      <a:r>
                        <a:rPr lang="en-ZA" sz="800" kern="1200">
                          <a:solidFill>
                            <a:srgbClr val="000000"/>
                          </a:solidFill>
                          <a:effectLst/>
                          <a:latin typeface="Arial"/>
                          <a:ea typeface="Times New Roman"/>
                        </a:rPr>
                        <a:t>Bloemfontein</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574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250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652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729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616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b="1" kern="1200">
                          <a:solidFill>
                            <a:srgbClr val="000000"/>
                          </a:solidFill>
                          <a:effectLst/>
                          <a:latin typeface="Arial"/>
                          <a:ea typeface="Times New Roman"/>
                        </a:rPr>
                        <a:t>2,821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2,746</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3,380</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r>
              <a:tr h="326684">
                <a:tc>
                  <a:txBody>
                    <a:bodyPr/>
                    <a:lstStyle/>
                    <a:p>
                      <a:pPr>
                        <a:spcAft>
                          <a:spcPts val="0"/>
                        </a:spcAft>
                      </a:pPr>
                      <a:r>
                        <a:rPr lang="en-ZA" sz="800" kern="1200">
                          <a:solidFill>
                            <a:srgbClr val="000000"/>
                          </a:solidFill>
                          <a:effectLst/>
                          <a:latin typeface="Arial"/>
                          <a:ea typeface="Times New Roman"/>
                        </a:rPr>
                        <a:t>Cape Town</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906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273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623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2,189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659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b="1" kern="1200">
                          <a:solidFill>
                            <a:srgbClr val="000000"/>
                          </a:solidFill>
                          <a:effectLst/>
                          <a:latin typeface="Arial"/>
                          <a:ea typeface="Times New Roman"/>
                        </a:rPr>
                        <a:t> 4,650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5,874</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6,591</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r>
              <a:tr h="283904">
                <a:tc>
                  <a:txBody>
                    <a:bodyPr/>
                    <a:lstStyle/>
                    <a:p>
                      <a:pPr>
                        <a:spcAft>
                          <a:spcPts val="0"/>
                        </a:spcAft>
                      </a:pPr>
                      <a:r>
                        <a:rPr lang="en-ZA" sz="800" kern="1200">
                          <a:solidFill>
                            <a:srgbClr val="000000"/>
                          </a:solidFill>
                          <a:effectLst/>
                          <a:latin typeface="Arial"/>
                          <a:ea typeface="Times New Roman"/>
                        </a:rPr>
                        <a:t>Durban</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631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121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732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2,903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168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b="1" kern="1200">
                          <a:solidFill>
                            <a:srgbClr val="000000"/>
                          </a:solidFill>
                          <a:effectLst/>
                          <a:latin typeface="Arial"/>
                          <a:ea typeface="Times New Roman"/>
                        </a:rPr>
                        <a:t>4,555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4,006</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4,935</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r>
              <a:tr h="326684">
                <a:tc>
                  <a:txBody>
                    <a:bodyPr/>
                    <a:lstStyle/>
                    <a:p>
                      <a:pPr>
                        <a:spcAft>
                          <a:spcPts val="0"/>
                        </a:spcAft>
                      </a:pPr>
                      <a:r>
                        <a:rPr lang="en-ZA" sz="800" kern="1200">
                          <a:solidFill>
                            <a:srgbClr val="000000"/>
                          </a:solidFill>
                          <a:effectLst/>
                          <a:latin typeface="Arial"/>
                          <a:ea typeface="Times New Roman"/>
                        </a:rPr>
                        <a:t>Johannesburg</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401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205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309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1,271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357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b="1" kern="1200">
                          <a:solidFill>
                            <a:srgbClr val="000000"/>
                          </a:solidFill>
                          <a:effectLst/>
                          <a:latin typeface="Arial"/>
                          <a:ea typeface="Times New Roman"/>
                        </a:rPr>
                        <a:t>2,543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2,507</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2,926</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r>
              <a:tr h="326684">
                <a:tc>
                  <a:txBody>
                    <a:bodyPr/>
                    <a:lstStyle/>
                    <a:p>
                      <a:pPr>
                        <a:spcAft>
                          <a:spcPts val="0"/>
                        </a:spcAft>
                      </a:pPr>
                      <a:r>
                        <a:rPr lang="en-ZA" sz="800" kern="1200">
                          <a:solidFill>
                            <a:srgbClr val="000000"/>
                          </a:solidFill>
                          <a:effectLst/>
                          <a:latin typeface="Arial"/>
                          <a:ea typeface="Times New Roman"/>
                        </a:rPr>
                        <a:t>Kimberley</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316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29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667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dirty="0">
                          <a:solidFill>
                            <a:srgbClr val="000000"/>
                          </a:solidFill>
                          <a:effectLst/>
                          <a:latin typeface="Arial"/>
                          <a:ea typeface="Times New Roman"/>
                        </a:rPr>
                        <a:t>           818 </a:t>
                      </a:r>
                      <a:endParaRPr lang="en-ZA" sz="800" dirty="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463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b="1" kern="1200">
                          <a:solidFill>
                            <a:srgbClr val="000000"/>
                          </a:solidFill>
                          <a:effectLst/>
                          <a:latin typeface="Arial"/>
                          <a:ea typeface="Times New Roman"/>
                        </a:rPr>
                        <a:t>2,293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1,832</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2,890</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r>
              <a:tr h="326684">
                <a:tc>
                  <a:txBody>
                    <a:bodyPr/>
                    <a:lstStyle/>
                    <a:p>
                      <a:pPr>
                        <a:spcAft>
                          <a:spcPts val="0"/>
                        </a:spcAft>
                      </a:pPr>
                      <a:r>
                        <a:rPr lang="en-ZA" sz="800" kern="1200">
                          <a:solidFill>
                            <a:srgbClr val="000000"/>
                          </a:solidFill>
                          <a:effectLst/>
                          <a:latin typeface="Arial"/>
                          <a:ea typeface="Times New Roman"/>
                        </a:rPr>
                        <a:t>Mmabatho</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239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110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334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dirty="0">
                          <a:solidFill>
                            <a:srgbClr val="000000"/>
                          </a:solidFill>
                          <a:effectLst/>
                          <a:latin typeface="Arial"/>
                          <a:ea typeface="Times New Roman"/>
                        </a:rPr>
                        <a:t>           885 </a:t>
                      </a:r>
                      <a:endParaRPr lang="en-ZA" sz="800" dirty="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287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b="1" kern="1200">
                          <a:solidFill>
                            <a:srgbClr val="000000"/>
                          </a:solidFill>
                          <a:effectLst/>
                          <a:latin typeface="Arial"/>
                          <a:ea typeface="Times New Roman"/>
                        </a:rPr>
                        <a:t>1,855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3,878</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3,301</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r>
              <a:tr h="283904">
                <a:tc>
                  <a:txBody>
                    <a:bodyPr/>
                    <a:lstStyle/>
                    <a:p>
                      <a:pPr>
                        <a:spcAft>
                          <a:spcPts val="0"/>
                        </a:spcAft>
                      </a:pPr>
                      <a:r>
                        <a:rPr lang="en-ZA" sz="800" kern="1200">
                          <a:solidFill>
                            <a:srgbClr val="000000"/>
                          </a:solidFill>
                          <a:effectLst/>
                          <a:latin typeface="Arial"/>
                          <a:ea typeface="Times New Roman"/>
                        </a:rPr>
                        <a:t>Nelspruit</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274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108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197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1,446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94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b="1" kern="1200">
                          <a:solidFill>
                            <a:srgbClr val="000000"/>
                          </a:solidFill>
                          <a:effectLst/>
                          <a:latin typeface="Arial"/>
                          <a:ea typeface="Times New Roman"/>
                        </a:rPr>
                        <a:t>2,119 </a:t>
                      </a:r>
                      <a:endParaRPr lang="en-ZA" sz="800">
                        <a:effectLst/>
                        <a:latin typeface="Times New Roman"/>
                        <a:ea typeface="Times New Roman"/>
                      </a:endParaRPr>
                    </a:p>
                    <a:p>
                      <a:pPr algn="r">
                        <a:spcAft>
                          <a:spcPts val="0"/>
                        </a:spcAft>
                      </a:pPr>
                      <a:r>
                        <a:rPr lang="en-ZA" sz="800" b="1" kern="1200">
                          <a:solidFill>
                            <a:srgbClr val="000000"/>
                          </a:solidFill>
                          <a:effectLst/>
                          <a:latin typeface="Arial"/>
                          <a:ea typeface="Times New Roman"/>
                        </a:rPr>
                        <a:t>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2,602</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2,382</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r>
              <a:tr h="326684">
                <a:tc>
                  <a:txBody>
                    <a:bodyPr/>
                    <a:lstStyle/>
                    <a:p>
                      <a:pPr>
                        <a:spcAft>
                          <a:spcPts val="0"/>
                        </a:spcAft>
                      </a:pPr>
                      <a:r>
                        <a:rPr lang="en-ZA" sz="800" kern="1200">
                          <a:solidFill>
                            <a:srgbClr val="000000"/>
                          </a:solidFill>
                          <a:effectLst/>
                          <a:latin typeface="Arial"/>
                          <a:ea typeface="Times New Roman"/>
                        </a:rPr>
                        <a:t>Polokwane</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392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71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760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835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275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b="1" kern="1200">
                          <a:solidFill>
                            <a:srgbClr val="000000"/>
                          </a:solidFill>
                          <a:effectLst/>
                          <a:latin typeface="Arial"/>
                          <a:ea typeface="Times New Roman"/>
                        </a:rPr>
                        <a:t>2,333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3,324</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4,083</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r>
              <a:tr h="455024">
                <a:tc>
                  <a:txBody>
                    <a:bodyPr/>
                    <a:lstStyle/>
                    <a:p>
                      <a:pPr>
                        <a:spcAft>
                          <a:spcPts val="0"/>
                        </a:spcAft>
                      </a:pPr>
                      <a:r>
                        <a:rPr lang="en-ZA" sz="800" kern="1200">
                          <a:solidFill>
                            <a:srgbClr val="000000"/>
                          </a:solidFill>
                          <a:effectLst/>
                          <a:latin typeface="Arial"/>
                          <a:ea typeface="Times New Roman"/>
                        </a:rPr>
                        <a:t>Port Elizabeth</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519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51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377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707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256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b="1" kern="1200">
                          <a:solidFill>
                            <a:srgbClr val="000000"/>
                          </a:solidFill>
                          <a:effectLst/>
                          <a:latin typeface="Arial"/>
                          <a:ea typeface="Times New Roman"/>
                        </a:rPr>
                        <a:t>1,910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1,978</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2,961</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r>
              <a:tr h="283904">
                <a:tc>
                  <a:txBody>
                    <a:bodyPr/>
                    <a:lstStyle/>
                    <a:p>
                      <a:pPr>
                        <a:spcAft>
                          <a:spcPts val="0"/>
                        </a:spcAft>
                      </a:pPr>
                      <a:r>
                        <a:rPr lang="en-ZA" sz="800" kern="1200">
                          <a:solidFill>
                            <a:srgbClr val="000000"/>
                          </a:solidFill>
                          <a:effectLst/>
                          <a:latin typeface="Arial"/>
                          <a:ea typeface="Times New Roman"/>
                        </a:rPr>
                        <a:t>Pretoria</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253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76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160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914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             785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b="1" kern="1200">
                          <a:solidFill>
                            <a:srgbClr val="000000"/>
                          </a:solidFill>
                          <a:effectLst/>
                          <a:latin typeface="Arial"/>
                          <a:ea typeface="Times New Roman"/>
                        </a:rPr>
                        <a:t>2,188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3,392</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kern="1200">
                          <a:solidFill>
                            <a:srgbClr val="000000"/>
                          </a:solidFill>
                          <a:effectLst/>
                          <a:latin typeface="Arial"/>
                          <a:ea typeface="Times New Roman"/>
                        </a:rPr>
                        <a:t>5,616</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r>
              <a:tr h="292168">
                <a:tc>
                  <a:txBody>
                    <a:bodyPr/>
                    <a:lstStyle/>
                    <a:p>
                      <a:pPr>
                        <a:spcAft>
                          <a:spcPts val="0"/>
                        </a:spcAft>
                      </a:pPr>
                      <a:r>
                        <a:rPr lang="en-ZA" sz="800" kern="1200">
                          <a:solidFill>
                            <a:srgbClr val="000000"/>
                          </a:solidFill>
                          <a:effectLst/>
                          <a:latin typeface="Arial"/>
                          <a:ea typeface="Times New Roman"/>
                        </a:rPr>
                        <a:t>Umtata</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145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25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68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36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               33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b="1" kern="1200">
                          <a:solidFill>
                            <a:srgbClr val="000000"/>
                          </a:solidFill>
                          <a:effectLst/>
                          <a:latin typeface="Arial"/>
                          <a:ea typeface="Times New Roman"/>
                        </a:rPr>
                        <a:t>307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837</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c>
                  <a:txBody>
                    <a:bodyPr/>
                    <a:lstStyle/>
                    <a:p>
                      <a:pPr algn="r">
                        <a:spcAft>
                          <a:spcPts val="0"/>
                        </a:spcAft>
                      </a:pPr>
                      <a:r>
                        <a:rPr lang="en-ZA" sz="800" kern="1200">
                          <a:solidFill>
                            <a:srgbClr val="000000"/>
                          </a:solidFill>
                          <a:effectLst/>
                          <a:latin typeface="Arial"/>
                          <a:ea typeface="Times New Roman"/>
                        </a:rPr>
                        <a:t>1,249</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ECF7F8"/>
                    </a:solidFill>
                  </a:tcPr>
                </a:tc>
              </a:tr>
              <a:tr h="283904">
                <a:tc>
                  <a:txBody>
                    <a:bodyPr/>
                    <a:lstStyle/>
                    <a:p>
                      <a:pPr>
                        <a:spcAft>
                          <a:spcPts val="0"/>
                        </a:spcAft>
                      </a:pPr>
                      <a:r>
                        <a:rPr lang="en-ZA" sz="800" b="1" kern="1200">
                          <a:solidFill>
                            <a:srgbClr val="000000"/>
                          </a:solidFill>
                          <a:effectLst/>
                          <a:latin typeface="Arial"/>
                          <a:ea typeface="Times New Roman"/>
                        </a:rPr>
                        <a:t>Total</a:t>
                      </a:r>
                      <a:endParaRPr lang="en-ZA" sz="800">
                        <a:effectLst/>
                        <a:latin typeface="Times New Roman"/>
                        <a:ea typeface="Times New Roman"/>
                      </a:endParaRPr>
                    </a:p>
                  </a:txBody>
                  <a:tcPr marL="70004" marR="70004" marT="35002" marB="35002">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b="1" kern="1200">
                          <a:solidFill>
                            <a:srgbClr val="000000"/>
                          </a:solidFill>
                          <a:effectLst/>
                          <a:latin typeface="Arial"/>
                          <a:ea typeface="Times New Roman"/>
                        </a:rPr>
                        <a:t>          4,650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b="1" kern="1200">
                          <a:solidFill>
                            <a:srgbClr val="000000"/>
                          </a:solidFill>
                          <a:effectLst/>
                          <a:latin typeface="Arial"/>
                          <a:ea typeface="Times New Roman"/>
                        </a:rPr>
                        <a:t>        1,319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b="1" kern="1200">
                          <a:solidFill>
                            <a:srgbClr val="000000"/>
                          </a:solidFill>
                          <a:effectLst/>
                          <a:latin typeface="Arial"/>
                          <a:ea typeface="Times New Roman"/>
                        </a:rPr>
                        <a:t>           4,879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b="1" kern="1200">
                          <a:solidFill>
                            <a:srgbClr val="000000"/>
                          </a:solidFill>
                          <a:effectLst/>
                          <a:latin typeface="Arial"/>
                          <a:ea typeface="Times New Roman"/>
                        </a:rPr>
                        <a:t>12,733</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b="1" kern="1200">
                          <a:solidFill>
                            <a:srgbClr val="000000"/>
                          </a:solidFill>
                          <a:effectLst/>
                          <a:latin typeface="Arial"/>
                          <a:ea typeface="Times New Roman"/>
                        </a:rPr>
                        <a:t>        3,993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b="1" kern="1200">
                          <a:solidFill>
                            <a:srgbClr val="000000"/>
                          </a:solidFill>
                          <a:effectLst/>
                          <a:latin typeface="Arial"/>
                          <a:ea typeface="Times New Roman"/>
                        </a:rPr>
                        <a:t>27,574 </a:t>
                      </a:r>
                      <a:endParaRPr lang="en-ZA" sz="800">
                        <a:effectLst/>
                        <a:latin typeface="Times New Roman"/>
                        <a:ea typeface="Times New Roman"/>
                      </a:endParaRPr>
                    </a:p>
                  </a:txBody>
                  <a:tcPr marL="45211" marR="45211" marT="7292" marB="0"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b="1" kern="1200">
                          <a:solidFill>
                            <a:srgbClr val="000000"/>
                          </a:solidFill>
                          <a:effectLst/>
                          <a:latin typeface="Arial"/>
                          <a:ea typeface="Times New Roman"/>
                        </a:rPr>
                        <a:t>32,976</a:t>
                      </a:r>
                      <a:endParaRPr lang="en-ZA" sz="80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c>
                  <a:txBody>
                    <a:bodyPr/>
                    <a:lstStyle/>
                    <a:p>
                      <a:pPr algn="r">
                        <a:spcAft>
                          <a:spcPts val="0"/>
                        </a:spcAft>
                      </a:pPr>
                      <a:r>
                        <a:rPr lang="en-ZA" sz="800" b="1" kern="1200" dirty="0">
                          <a:solidFill>
                            <a:srgbClr val="000000"/>
                          </a:solidFill>
                          <a:effectLst/>
                          <a:latin typeface="Arial"/>
                          <a:ea typeface="Times New Roman"/>
                        </a:rPr>
                        <a:t>40,314</a:t>
                      </a:r>
                      <a:endParaRPr lang="en-ZA" sz="800" dirty="0">
                        <a:effectLst/>
                        <a:latin typeface="Times New Roman"/>
                        <a:ea typeface="Times New Roman"/>
                      </a:endParaRPr>
                    </a:p>
                  </a:txBody>
                  <a:tcPr marL="70004" marR="70004" marT="35002" marB="35002" anchor="ctr">
                    <a:lnL w="12700" cap="flat" cmpd="sng" algn="ctr">
                      <a:solidFill>
                        <a:srgbClr val="646464"/>
                      </a:solidFill>
                      <a:prstDash val="solid"/>
                      <a:round/>
                      <a:headEnd type="none" w="med" len="med"/>
                      <a:tailEnd type="none" w="med" len="med"/>
                    </a:lnL>
                    <a:lnR w="12700" cap="flat" cmpd="sng" algn="ctr">
                      <a:solidFill>
                        <a:srgbClr val="646464"/>
                      </a:solidFill>
                      <a:prstDash val="solid"/>
                      <a:round/>
                      <a:headEnd type="none" w="med" len="med"/>
                      <a:tailEnd type="none" w="med" len="med"/>
                    </a:lnR>
                    <a:lnT w="12700" cap="flat" cmpd="sng" algn="ctr">
                      <a:solidFill>
                        <a:srgbClr val="646464"/>
                      </a:solidFill>
                      <a:prstDash val="solid"/>
                      <a:round/>
                      <a:headEnd type="none" w="med" len="med"/>
                      <a:tailEnd type="none" w="med" len="med"/>
                    </a:lnT>
                    <a:lnB w="12700" cap="flat" cmpd="sng" algn="ctr">
                      <a:solidFill>
                        <a:srgbClr val="646464"/>
                      </a:solidFill>
                      <a:prstDash val="solid"/>
                      <a:round/>
                      <a:headEnd type="none" w="med" len="med"/>
                      <a:tailEnd type="none" w="med" len="med"/>
                    </a:lnB>
                    <a:solidFill>
                      <a:srgbClr val="D8EEF0"/>
                    </a:solidFill>
                  </a:tcPr>
                </a:tc>
              </a:tr>
            </a:tbl>
          </a:graphicData>
        </a:graphic>
      </p:graphicFrame>
    </p:spTree>
    <p:extLst>
      <p:ext uri="{BB962C8B-B14F-4D97-AF65-F5344CB8AC3E}">
        <p14:creationId xmlns:p14="http://schemas.microsoft.com/office/powerpoint/2010/main" val="646496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marR="0" lvl="0" indent="-355600" algn="just" defTabSz="914400" rtl="0" eaLnBrk="1" fontAlgn="base" latinLnBrk="0" hangingPunct="1">
              <a:lnSpc>
                <a:spcPct val="85000"/>
              </a:lnSpc>
              <a:spcBef>
                <a:spcPct val="0"/>
              </a:spcBef>
              <a:spcAft>
                <a:spcPct val="0"/>
              </a:spcAft>
              <a:buClrTx/>
              <a:buSzTx/>
              <a:buFontTx/>
              <a:buNone/>
              <a:defRPr/>
            </a:pPr>
            <a:r>
              <a:rPr kumimoji="0" lang="en-ZA" sz="3000" b="1" i="0" u="none" strike="noStrike" kern="0" cap="none" spc="0" normalizeH="0" baseline="0" noProof="0" dirty="0" smtClean="0">
                <a:ln>
                  <a:noFill/>
                </a:ln>
                <a:solidFill>
                  <a:srgbClr val="000000"/>
                </a:solidFill>
                <a:effectLst/>
                <a:uLnTx/>
                <a:uFillTx/>
                <a:latin typeface="Arial"/>
                <a:ea typeface="+mj-ea"/>
                <a:cs typeface="+mj-cs"/>
              </a:rPr>
              <a:t>4. Objective</a:t>
            </a:r>
            <a:endParaRPr kumimoji="0" lang="en-ZA" sz="3000" b="1" i="0" u="none" strike="noStrike" kern="0" cap="none" spc="0" normalizeH="0" baseline="0" noProof="0" dirty="0">
              <a:ln>
                <a:noFill/>
              </a:ln>
              <a:solidFill>
                <a:srgbClr val="000000"/>
              </a:solidFill>
              <a:effectLst/>
              <a:uLnTx/>
              <a:uFillTx/>
              <a:latin typeface="Arial"/>
              <a:ea typeface="+mj-ea"/>
              <a:cs typeface="+mj-cs"/>
            </a:endParaRP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a:buClrTx/>
            </a:pPr>
            <a:r>
              <a:rPr lang="en-GB" sz="2000" dirty="0">
                <a:solidFill>
                  <a:srgbClr val="000000"/>
                </a:solidFill>
              </a:rPr>
              <a:t>DPW has identified the need to make use of modern technology to record and verify property details. The decision was made to procure a tool which requires minimal manual input and at the same time perform validation of data at the point of capture. </a:t>
            </a:r>
            <a:endParaRPr lang="en-ZA" sz="2000" dirty="0">
              <a:solidFill>
                <a:srgbClr val="000000"/>
              </a:solidFill>
            </a:endParaRPr>
          </a:p>
        </p:txBody>
      </p:sp>
    </p:spTree>
    <p:extLst>
      <p:ext uri="{BB962C8B-B14F-4D97-AF65-F5344CB8AC3E}">
        <p14:creationId xmlns:p14="http://schemas.microsoft.com/office/powerpoint/2010/main" val="3502136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marR="0" lvl="0" indent="-355600" algn="just" defTabSz="914400" rtl="0" eaLnBrk="1" fontAlgn="base" latinLnBrk="0" hangingPunct="1">
              <a:lnSpc>
                <a:spcPct val="85000"/>
              </a:lnSpc>
              <a:spcBef>
                <a:spcPct val="0"/>
              </a:spcBef>
              <a:spcAft>
                <a:spcPct val="0"/>
              </a:spcAft>
              <a:buClrTx/>
              <a:buSzTx/>
              <a:buFontTx/>
              <a:buNone/>
              <a:defRPr/>
            </a:pPr>
            <a:r>
              <a:rPr lang="en-ZA" kern="0" dirty="0">
                <a:solidFill>
                  <a:srgbClr val="000000"/>
                </a:solidFill>
                <a:latin typeface="Arial"/>
              </a:rPr>
              <a:t>5</a:t>
            </a:r>
            <a:r>
              <a:rPr kumimoji="0" lang="en-ZA" sz="3000" b="1" i="0" u="none" strike="noStrike" kern="0" cap="none" spc="0" normalizeH="0" baseline="0" noProof="0" dirty="0" smtClean="0">
                <a:ln>
                  <a:noFill/>
                </a:ln>
                <a:solidFill>
                  <a:srgbClr val="000000"/>
                </a:solidFill>
                <a:effectLst/>
                <a:uLnTx/>
                <a:uFillTx/>
                <a:latin typeface="Arial"/>
                <a:ea typeface="+mj-ea"/>
                <a:cs typeface="+mj-cs"/>
              </a:rPr>
              <a:t>. </a:t>
            </a:r>
            <a:r>
              <a:rPr lang="en-ZA" kern="0" dirty="0" smtClean="0">
                <a:solidFill>
                  <a:srgbClr val="000000"/>
                </a:solidFill>
                <a:latin typeface="Arial"/>
              </a:rPr>
              <a:t>Scope of work</a:t>
            </a:r>
            <a:endParaRPr kumimoji="0" lang="en-ZA" sz="3000" b="1" i="0" u="none" strike="noStrike" kern="0" cap="none" spc="0" normalizeH="0" baseline="0" noProof="0" dirty="0">
              <a:ln>
                <a:noFill/>
              </a:ln>
              <a:solidFill>
                <a:srgbClr val="000000"/>
              </a:solidFill>
              <a:effectLst/>
              <a:uLnTx/>
              <a:uFillTx/>
              <a:latin typeface="Arial"/>
              <a:ea typeface="+mj-ea"/>
              <a:cs typeface="+mj-cs"/>
            </a:endParaRPr>
          </a:p>
        </p:txBody>
      </p:sp>
      <p:sp>
        <p:nvSpPr>
          <p:cNvPr id="6" name="Content Placeholder 2"/>
          <p:cNvSpPr txBox="1">
            <a:spLocks/>
          </p:cNvSpPr>
          <p:nvPr/>
        </p:nvSpPr>
        <p:spPr bwMode="auto">
          <a:xfrm>
            <a:off x="457200" y="1063625"/>
            <a:ext cx="8397106" cy="517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0" indent="0">
              <a:buClrTx/>
              <a:buNone/>
            </a:pPr>
            <a:r>
              <a:rPr lang="en-ZA" sz="1400" dirty="0" smtClean="0">
                <a:solidFill>
                  <a:srgbClr val="000000"/>
                </a:solidFill>
              </a:rPr>
              <a:t>The successful service provider will be required to:</a:t>
            </a:r>
          </a:p>
          <a:p>
            <a:pPr marL="446088" indent="-446088">
              <a:buClrTx/>
              <a:buNone/>
            </a:pPr>
            <a:r>
              <a:rPr lang="en-ZA" sz="1400" b="1" dirty="0" smtClean="0">
                <a:solidFill>
                  <a:srgbClr val="000000"/>
                </a:solidFill>
              </a:rPr>
              <a:t>5.1	Design, implement and maintenance of software for capturing and verification of property details.</a:t>
            </a:r>
          </a:p>
          <a:p>
            <a:pPr marL="446088" indent="0">
              <a:buClrTx/>
              <a:buNone/>
            </a:pPr>
            <a:r>
              <a:rPr lang="en-ZA" sz="1400" dirty="0" smtClean="0">
                <a:solidFill>
                  <a:srgbClr val="000000"/>
                </a:solidFill>
              </a:rPr>
              <a:t>DPW has procured 200 data collection tools (Samsung Galaxy Tablets) and hereby calls for proposals to provide the software to configure the data collection tools to enable minimal input and at the same time perform validation of data at the point of capture.</a:t>
            </a:r>
          </a:p>
          <a:p>
            <a:pPr marL="0" indent="0">
              <a:buClrTx/>
              <a:buNone/>
            </a:pPr>
            <a:endParaRPr lang="en-ZA" sz="1400" dirty="0">
              <a:solidFill>
                <a:srgbClr val="000000"/>
              </a:solidFill>
            </a:endParaRPr>
          </a:p>
          <a:p>
            <a:pPr marL="0" indent="0">
              <a:buClrTx/>
              <a:buNone/>
            </a:pPr>
            <a:r>
              <a:rPr lang="en-ZA" sz="1400" dirty="0" smtClean="0">
                <a:solidFill>
                  <a:srgbClr val="000000"/>
                </a:solidFill>
              </a:rPr>
              <a:t>The proposed solution must:</a:t>
            </a:r>
          </a:p>
          <a:p>
            <a:pPr marL="0" indent="0">
              <a:buClrTx/>
              <a:buNone/>
            </a:pPr>
            <a:endParaRPr lang="en-ZA" sz="1400" dirty="0" smtClean="0">
              <a:solidFill>
                <a:srgbClr val="000000"/>
              </a:solidFill>
            </a:endParaRPr>
          </a:p>
          <a:p>
            <a:pPr marL="400050" indent="-400050">
              <a:buClrTx/>
              <a:buAutoNum type="romanLcParenBoth"/>
            </a:pPr>
            <a:r>
              <a:rPr lang="en-ZA" sz="1400" dirty="0" smtClean="0">
                <a:solidFill>
                  <a:srgbClr val="000000"/>
                </a:solidFill>
              </a:rPr>
              <a:t>Interface with Oracle Database containing DPW property information and be accessible from any </a:t>
            </a:r>
            <a:r>
              <a:rPr lang="en-ZA" sz="1400" dirty="0">
                <a:solidFill>
                  <a:srgbClr val="000000"/>
                </a:solidFill>
              </a:rPr>
              <a:t>W</a:t>
            </a:r>
            <a:r>
              <a:rPr lang="en-ZA" sz="1400" dirty="0" smtClean="0">
                <a:solidFill>
                  <a:srgbClr val="000000"/>
                </a:solidFill>
              </a:rPr>
              <a:t>eb Browser friendly device as well as any Web Browser like Internet Explorer Version 6 upwards, Google Chrome, Fire Fox etc.</a:t>
            </a:r>
          </a:p>
          <a:p>
            <a:pPr marL="400050" indent="-400050">
              <a:buClrTx/>
              <a:buAutoNum type="romanLcParenBoth"/>
            </a:pPr>
            <a:r>
              <a:rPr lang="en-ZA" sz="1400" dirty="0" smtClean="0">
                <a:solidFill>
                  <a:srgbClr val="000000"/>
                </a:solidFill>
              </a:rPr>
              <a:t>Be available offline when there is no network and update data once the device is connected to the network.</a:t>
            </a:r>
          </a:p>
          <a:p>
            <a:pPr marL="400050" indent="-400050">
              <a:buClrTx/>
              <a:buAutoNum type="romanLcParenBoth"/>
            </a:pPr>
            <a:r>
              <a:rPr lang="en-ZA" sz="1400" dirty="0" smtClean="0">
                <a:solidFill>
                  <a:srgbClr val="000000"/>
                </a:solidFill>
              </a:rPr>
              <a:t>Allow verification and authorization by Fieldworkers Supervisors / Managers.</a:t>
            </a:r>
          </a:p>
          <a:p>
            <a:pPr marL="400050" indent="-400050">
              <a:buClrTx/>
              <a:buAutoNum type="romanLcParenBoth"/>
            </a:pPr>
            <a:r>
              <a:rPr lang="en-ZA" sz="1400" dirty="0" smtClean="0">
                <a:solidFill>
                  <a:srgbClr val="000000"/>
                </a:solidFill>
              </a:rPr>
              <a:t>Produce reports and statistics on information captured by data capturers.</a:t>
            </a:r>
          </a:p>
          <a:p>
            <a:pPr marL="400050" indent="-400050">
              <a:buClrTx/>
              <a:buAutoNum type="romanLcParenBoth"/>
            </a:pPr>
            <a:r>
              <a:rPr lang="en-ZA" sz="1400" dirty="0" smtClean="0">
                <a:solidFill>
                  <a:srgbClr val="000000"/>
                </a:solidFill>
              </a:rPr>
              <a:t>Populate GPS coordinates of the property directly into the database and allow the fieldworkers to save it on the database.</a:t>
            </a:r>
          </a:p>
          <a:p>
            <a:pPr marL="400050" indent="-400050">
              <a:buClrTx/>
              <a:buAutoNum type="romanLcParenBoth"/>
            </a:pPr>
            <a:r>
              <a:rPr lang="en-ZA" sz="1400" dirty="0" smtClean="0">
                <a:solidFill>
                  <a:srgbClr val="000000"/>
                </a:solidFill>
              </a:rPr>
              <a:t>Allow the capturing and saving of photographs of properties.</a:t>
            </a:r>
          </a:p>
          <a:p>
            <a:pPr marL="400050" indent="-400050">
              <a:buClrTx/>
              <a:buAutoNum type="romanLcParenBoth"/>
            </a:pPr>
            <a:r>
              <a:rPr lang="en-ZA" sz="1400" dirty="0" smtClean="0">
                <a:solidFill>
                  <a:srgbClr val="000000"/>
                </a:solidFill>
              </a:rPr>
              <a:t>Have secure access to the system.</a:t>
            </a:r>
          </a:p>
          <a:p>
            <a:pPr marL="0" indent="0">
              <a:buClrTx/>
              <a:buNone/>
            </a:pPr>
            <a:endParaRPr lang="en-ZA" sz="2000" dirty="0">
              <a:solidFill>
                <a:srgbClr val="000000"/>
              </a:solidFill>
            </a:endParaRPr>
          </a:p>
        </p:txBody>
      </p:sp>
    </p:spTree>
    <p:extLst>
      <p:ext uri="{BB962C8B-B14F-4D97-AF65-F5344CB8AC3E}">
        <p14:creationId xmlns:p14="http://schemas.microsoft.com/office/powerpoint/2010/main" val="541826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marR="0" lvl="0" indent="-355600" algn="just" defTabSz="914400" rtl="0" eaLnBrk="1" fontAlgn="base" latinLnBrk="0" hangingPunct="1">
              <a:lnSpc>
                <a:spcPct val="85000"/>
              </a:lnSpc>
              <a:spcBef>
                <a:spcPct val="0"/>
              </a:spcBef>
              <a:spcAft>
                <a:spcPct val="0"/>
              </a:spcAft>
              <a:buClrTx/>
              <a:buSzTx/>
              <a:buFontTx/>
              <a:buNone/>
              <a:defRPr/>
            </a:pPr>
            <a:r>
              <a:rPr lang="en-ZA" kern="0" dirty="0" smtClean="0">
                <a:solidFill>
                  <a:srgbClr val="000000"/>
                </a:solidFill>
                <a:latin typeface="Arial"/>
              </a:rPr>
              <a:t>5. Scope of Work</a:t>
            </a:r>
            <a:endParaRPr kumimoji="0" lang="en-ZA" sz="3000" b="1" i="0" u="none" strike="noStrike" kern="0" cap="none" spc="0" normalizeH="0" baseline="0" noProof="0" dirty="0">
              <a:ln>
                <a:noFill/>
              </a:ln>
              <a:solidFill>
                <a:srgbClr val="000000"/>
              </a:solidFill>
              <a:effectLst/>
              <a:uLnTx/>
              <a:uFillTx/>
              <a:latin typeface="Arial"/>
            </a:endParaRPr>
          </a:p>
        </p:txBody>
      </p:sp>
      <p:sp>
        <p:nvSpPr>
          <p:cNvPr id="6" name="Content Placeholder 2"/>
          <p:cNvSpPr txBox="1">
            <a:spLocks/>
          </p:cNvSpPr>
          <p:nvPr/>
        </p:nvSpPr>
        <p:spPr bwMode="auto">
          <a:xfrm>
            <a:off x="457200" y="1052736"/>
            <a:ext cx="8397106" cy="54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531813" lvl="0" indent="-531813">
              <a:buNone/>
            </a:pPr>
            <a:r>
              <a:rPr lang="en-ZA" sz="1300" b="1" kern="0" dirty="0" smtClean="0">
                <a:solidFill>
                  <a:srgbClr val="000000"/>
                </a:solidFill>
              </a:rPr>
              <a:t>5.2</a:t>
            </a:r>
            <a:r>
              <a:rPr lang="en-ZA" sz="1300" b="1" kern="0" dirty="0">
                <a:solidFill>
                  <a:srgbClr val="000000"/>
                </a:solidFill>
              </a:rPr>
              <a:t>	Data size</a:t>
            </a:r>
          </a:p>
          <a:p>
            <a:pPr marL="531813" lvl="0" indent="-531813">
              <a:buNone/>
            </a:pPr>
            <a:r>
              <a:rPr lang="en-ZA" sz="1300" kern="0" dirty="0">
                <a:solidFill>
                  <a:srgbClr val="000000"/>
                </a:solidFill>
              </a:rPr>
              <a:t>a)	27 564 land parcels and 73 000 improvements/ structures.</a:t>
            </a:r>
          </a:p>
          <a:p>
            <a:pPr marL="531813" lvl="0" indent="-531813">
              <a:buNone/>
            </a:pPr>
            <a:r>
              <a:rPr lang="en-ZA" sz="1300" kern="0" dirty="0" smtClean="0">
                <a:solidFill>
                  <a:srgbClr val="000000"/>
                </a:solidFill>
              </a:rPr>
              <a:t>b)	See </a:t>
            </a:r>
            <a:r>
              <a:rPr lang="en-ZA" sz="1300" kern="0" dirty="0">
                <a:solidFill>
                  <a:srgbClr val="000000"/>
                </a:solidFill>
              </a:rPr>
              <a:t>table </a:t>
            </a:r>
            <a:r>
              <a:rPr lang="en-ZA" sz="1300" kern="0" dirty="0" smtClean="0">
                <a:solidFill>
                  <a:srgbClr val="000000"/>
                </a:solidFill>
              </a:rPr>
              <a:t>on previous slide.</a:t>
            </a:r>
          </a:p>
          <a:p>
            <a:pPr marL="531813" lvl="0" indent="-531813">
              <a:buNone/>
            </a:pPr>
            <a:endParaRPr lang="en-ZA" sz="1300" kern="0" dirty="0" smtClean="0">
              <a:solidFill>
                <a:srgbClr val="000000"/>
              </a:solidFill>
            </a:endParaRPr>
          </a:p>
          <a:p>
            <a:pPr marL="531813" lvl="0" indent="-531813">
              <a:buNone/>
            </a:pPr>
            <a:r>
              <a:rPr lang="en-ZA" sz="1300" b="1" kern="0" dirty="0" smtClean="0">
                <a:solidFill>
                  <a:srgbClr val="000000"/>
                </a:solidFill>
              </a:rPr>
              <a:t>5.3</a:t>
            </a:r>
            <a:r>
              <a:rPr lang="en-ZA" sz="1300" b="1" kern="0" dirty="0">
                <a:solidFill>
                  <a:srgbClr val="000000"/>
                </a:solidFill>
              </a:rPr>
              <a:t>	</a:t>
            </a:r>
            <a:r>
              <a:rPr lang="en-ZA" sz="1300" b="1" kern="0" dirty="0" smtClean="0">
                <a:solidFill>
                  <a:srgbClr val="000000"/>
                </a:solidFill>
              </a:rPr>
              <a:t>Training</a:t>
            </a:r>
          </a:p>
          <a:p>
            <a:pPr marL="531813" lvl="0" indent="-531813">
              <a:buNone/>
            </a:pPr>
            <a:endParaRPr lang="en-ZA" sz="1300" b="1" kern="0" dirty="0" smtClean="0">
              <a:solidFill>
                <a:srgbClr val="000000"/>
              </a:solidFill>
            </a:endParaRPr>
          </a:p>
          <a:p>
            <a:pPr marL="531813" lvl="0" indent="-531813">
              <a:buNone/>
            </a:pPr>
            <a:r>
              <a:rPr lang="en-ZA" sz="1300" b="1" kern="0" dirty="0">
                <a:solidFill>
                  <a:srgbClr val="000000"/>
                </a:solidFill>
              </a:rPr>
              <a:t>	</a:t>
            </a:r>
            <a:r>
              <a:rPr lang="en-ZA" sz="1300" kern="0" dirty="0" smtClean="0">
                <a:solidFill>
                  <a:srgbClr val="000000"/>
                </a:solidFill>
              </a:rPr>
              <a:t>The supplier must be able to supply training and skills as follows:</a:t>
            </a:r>
          </a:p>
          <a:p>
            <a:pPr marL="531813" lvl="0" indent="-531813">
              <a:buNone/>
            </a:pPr>
            <a:endParaRPr lang="en-ZA" sz="1300" b="1" kern="0" dirty="0">
              <a:solidFill>
                <a:srgbClr val="000000"/>
              </a:solidFill>
            </a:endParaRPr>
          </a:p>
          <a:p>
            <a:pPr marL="531813" lvl="0" indent="-531813">
              <a:buAutoNum type="alphaLcParenR"/>
            </a:pPr>
            <a:r>
              <a:rPr lang="en-ZA" sz="1300" kern="0" dirty="0" smtClean="0">
                <a:solidFill>
                  <a:srgbClr val="000000"/>
                </a:solidFill>
              </a:rPr>
              <a:t>Training for data collectors and verifiers</a:t>
            </a:r>
          </a:p>
          <a:p>
            <a:pPr marL="542925" lvl="0" indent="-542925">
              <a:buAutoNum type="romanLcParenBoth"/>
            </a:pPr>
            <a:r>
              <a:rPr lang="en-ZA" sz="1300" kern="0" dirty="0" smtClean="0">
                <a:solidFill>
                  <a:srgbClr val="000000"/>
                </a:solidFill>
              </a:rPr>
              <a:t>Principles of quality data capture.</a:t>
            </a:r>
          </a:p>
          <a:p>
            <a:pPr marL="542925" lvl="0" indent="-542925">
              <a:buAutoNum type="romanLcParenBoth"/>
            </a:pPr>
            <a:r>
              <a:rPr lang="en-ZA" sz="1300" kern="0" dirty="0" smtClean="0">
                <a:solidFill>
                  <a:srgbClr val="000000"/>
                </a:solidFill>
              </a:rPr>
              <a:t>Field Assessment techniques</a:t>
            </a:r>
          </a:p>
          <a:p>
            <a:pPr marL="542925" lvl="0" indent="-542925">
              <a:buAutoNum type="romanLcParenBoth"/>
            </a:pPr>
            <a:r>
              <a:rPr lang="en-ZA" sz="1300" kern="0" dirty="0" smtClean="0">
                <a:solidFill>
                  <a:srgbClr val="000000"/>
                </a:solidFill>
              </a:rPr>
              <a:t>Assessment software tool usage (online and offline).</a:t>
            </a:r>
          </a:p>
          <a:p>
            <a:pPr marL="0" lvl="0" indent="0">
              <a:buNone/>
            </a:pPr>
            <a:endParaRPr lang="en-ZA" sz="1300" kern="0" dirty="0">
              <a:solidFill>
                <a:srgbClr val="000000"/>
              </a:solidFill>
            </a:endParaRPr>
          </a:p>
          <a:p>
            <a:pPr marL="542925" lvl="0" indent="-542925">
              <a:buAutoNum type="alphaLcParenBoth" startAt="2"/>
            </a:pPr>
            <a:r>
              <a:rPr lang="en-ZA" sz="1300" kern="0" dirty="0" smtClean="0">
                <a:solidFill>
                  <a:srgbClr val="000000"/>
                </a:solidFill>
              </a:rPr>
              <a:t>Training for Supervisors, Project Managers. Helpdesk (desktop) and project leads</a:t>
            </a:r>
          </a:p>
          <a:p>
            <a:pPr marL="542925" lvl="0" indent="-542925">
              <a:buAutoNum type="romanLcParenBoth"/>
            </a:pPr>
            <a:r>
              <a:rPr lang="en-ZA" sz="1300" kern="0" dirty="0" smtClean="0">
                <a:solidFill>
                  <a:srgbClr val="000000"/>
                </a:solidFill>
              </a:rPr>
              <a:t>Principles of quality data management</a:t>
            </a:r>
          </a:p>
          <a:p>
            <a:pPr marL="542925" lvl="0" indent="-542925">
              <a:buAutoNum type="romanLcParenBoth"/>
            </a:pPr>
            <a:r>
              <a:rPr lang="en-ZA" sz="1300" kern="0" dirty="0" smtClean="0">
                <a:solidFill>
                  <a:srgbClr val="000000"/>
                </a:solidFill>
              </a:rPr>
              <a:t>Assessment of software tool usage (online and offline)</a:t>
            </a:r>
          </a:p>
          <a:p>
            <a:pPr marL="542925" lvl="0" indent="-542925">
              <a:buAutoNum type="romanLcParenBoth"/>
            </a:pPr>
            <a:endParaRPr lang="en-ZA" sz="1300" kern="0" dirty="0">
              <a:solidFill>
                <a:srgbClr val="000000"/>
              </a:solidFill>
            </a:endParaRPr>
          </a:p>
          <a:p>
            <a:pPr marL="0" lvl="0" indent="0">
              <a:buNone/>
            </a:pPr>
            <a:endParaRPr lang="en-ZA" sz="1400" kern="0" dirty="0"/>
          </a:p>
        </p:txBody>
      </p:sp>
    </p:spTree>
    <p:extLst>
      <p:ext uri="{BB962C8B-B14F-4D97-AF65-F5344CB8AC3E}">
        <p14:creationId xmlns:p14="http://schemas.microsoft.com/office/powerpoint/2010/main" val="1463816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Title 1"/>
          <p:cNvSpPr txBox="1">
            <a:spLocks/>
          </p:cNvSpPr>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3000" b="1" i="0" u="none" strike="noStrike" kern="0" cap="none" spc="0" normalizeH="0" baseline="0" noProof="0" dirty="0" smtClean="0">
                <a:ln>
                  <a:noFill/>
                </a:ln>
                <a:solidFill>
                  <a:srgbClr val="646464"/>
                </a:solidFill>
                <a:effectLst/>
                <a:uLnTx/>
                <a:uFillTx/>
                <a:latin typeface="Arial"/>
                <a:ea typeface="+mj-ea"/>
                <a:cs typeface="+mj-cs"/>
              </a:rPr>
              <a:t>	</a:t>
            </a:r>
            <a:endParaRPr kumimoji="0" lang="en-ZA" sz="3000" b="1" i="0" u="none" strike="noStrike" kern="0" cap="none" spc="0" normalizeH="0" baseline="0" noProof="0" dirty="0">
              <a:ln>
                <a:noFill/>
              </a:ln>
              <a:solidFill>
                <a:srgbClr val="646464"/>
              </a:solidFill>
              <a:effectLst/>
              <a:uLnTx/>
              <a:uFillTx/>
              <a:latin typeface="Arial"/>
              <a:ea typeface="+mj-ea"/>
              <a:cs typeface="+mj-cs"/>
            </a:endParaRPr>
          </a:p>
        </p:txBody>
      </p:sp>
      <p:sp>
        <p:nvSpPr>
          <p:cNvPr id="4" name="Content Placeholder 2"/>
          <p:cNvSpPr>
            <a:spLocks noGrp="1"/>
          </p:cNvSpPr>
          <p:nvPr>
            <p:ph idx="1"/>
          </p:nvPr>
        </p:nvSpPr>
        <p:spPr bwMode="auto">
          <a:xfrm>
            <a:off x="467544" y="1052736"/>
            <a:ext cx="8234362" cy="4519613"/>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Title 1"/>
          <p:cNvSpPr txBox="1">
            <a:spLocks/>
          </p:cNvSpPr>
          <p:nvPr/>
        </p:nvSpPr>
        <p:spPr bwMode="auto">
          <a:xfrm>
            <a:off x="457200" y="200025"/>
            <a:ext cx="83851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pPr marL="355600" marR="0" lvl="0" indent="-355600" algn="just" defTabSz="914400" rtl="0" eaLnBrk="1" fontAlgn="base" latinLnBrk="0" hangingPunct="1">
              <a:lnSpc>
                <a:spcPct val="85000"/>
              </a:lnSpc>
              <a:spcBef>
                <a:spcPct val="0"/>
              </a:spcBef>
              <a:spcAft>
                <a:spcPct val="0"/>
              </a:spcAft>
              <a:buClrTx/>
              <a:buSzTx/>
              <a:buFontTx/>
              <a:buNone/>
              <a:defRPr/>
            </a:pPr>
            <a:r>
              <a:rPr lang="en-ZA" kern="0" dirty="0" smtClean="0">
                <a:solidFill>
                  <a:srgbClr val="000000"/>
                </a:solidFill>
                <a:latin typeface="Arial"/>
              </a:rPr>
              <a:t>5. Scope of Work</a:t>
            </a:r>
            <a:endParaRPr kumimoji="0" lang="en-ZA" sz="3000" b="1" i="0" u="none" strike="noStrike" kern="0" cap="none" spc="0" normalizeH="0" baseline="0" noProof="0" dirty="0">
              <a:ln>
                <a:noFill/>
              </a:ln>
              <a:solidFill>
                <a:srgbClr val="000000"/>
              </a:solidFill>
              <a:effectLst/>
              <a:uLnTx/>
              <a:uFillTx/>
              <a:latin typeface="Arial"/>
            </a:endParaRPr>
          </a:p>
        </p:txBody>
      </p:sp>
      <p:sp>
        <p:nvSpPr>
          <p:cNvPr id="6" name="Content Placeholder 2"/>
          <p:cNvSpPr txBox="1">
            <a:spLocks/>
          </p:cNvSpPr>
          <p:nvPr/>
        </p:nvSpPr>
        <p:spPr bwMode="auto">
          <a:xfrm>
            <a:off x="457200" y="1052736"/>
            <a:ext cx="8397106" cy="54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542925" lvl="0" indent="-542925">
              <a:spcBef>
                <a:spcPct val="0"/>
              </a:spcBef>
              <a:buClrTx/>
              <a:buSzTx/>
              <a:buNone/>
            </a:pPr>
            <a:r>
              <a:rPr lang="en-ZA" sz="1300" kern="0" dirty="0">
                <a:solidFill>
                  <a:srgbClr val="000000"/>
                </a:solidFill>
                <a:latin typeface="Arial" charset="0"/>
              </a:rPr>
              <a:t>5.4.	Supply, Installation and Configuration of Software</a:t>
            </a:r>
          </a:p>
          <a:p>
            <a:pPr marL="542925" lvl="0" indent="-542925">
              <a:spcBef>
                <a:spcPct val="0"/>
              </a:spcBef>
              <a:buClrTx/>
              <a:buSzTx/>
              <a:buFontTx/>
              <a:buAutoNum type="alphaLcParenBoth"/>
            </a:pPr>
            <a:r>
              <a:rPr lang="en-ZA" sz="1300" kern="0" dirty="0">
                <a:solidFill>
                  <a:srgbClr val="000000"/>
                </a:solidFill>
                <a:latin typeface="Arial" charset="0"/>
              </a:rPr>
              <a:t>The software must be supplied, installed and configured at DPW.</a:t>
            </a:r>
          </a:p>
          <a:p>
            <a:pPr marL="542925" lvl="0" indent="-542925">
              <a:spcBef>
                <a:spcPct val="0"/>
              </a:spcBef>
              <a:buClrTx/>
              <a:buSzTx/>
              <a:buFontTx/>
              <a:buAutoNum type="alphaLcParenBoth"/>
            </a:pPr>
            <a:r>
              <a:rPr lang="en-ZA" sz="1300" kern="0" dirty="0">
                <a:solidFill>
                  <a:srgbClr val="000000"/>
                </a:solidFill>
                <a:latin typeface="Arial" charset="0"/>
              </a:rPr>
              <a:t>Any API’s or data quality assurance shall reside within DPW and the source code will be intellectual property of DPW</a:t>
            </a:r>
          </a:p>
          <a:p>
            <a:pPr marL="542925" lvl="0" indent="-542925">
              <a:spcBef>
                <a:spcPct val="0"/>
              </a:spcBef>
              <a:buClrTx/>
              <a:buSzTx/>
              <a:buFontTx/>
              <a:buAutoNum type="alphaLcParenBoth"/>
            </a:pPr>
            <a:r>
              <a:rPr lang="en-ZA" sz="1300" kern="0" dirty="0">
                <a:solidFill>
                  <a:srgbClr val="000000"/>
                </a:solidFill>
                <a:latin typeface="Arial" charset="0"/>
              </a:rPr>
              <a:t>DPW shall remain the only custodian and owner of the data collected.</a:t>
            </a:r>
          </a:p>
          <a:p>
            <a:pPr marL="542925" lvl="0" indent="-542925">
              <a:spcBef>
                <a:spcPct val="0"/>
              </a:spcBef>
              <a:buClrTx/>
              <a:buSzTx/>
              <a:buFontTx/>
              <a:buAutoNum type="alphaLcParenBoth"/>
            </a:pPr>
            <a:r>
              <a:rPr lang="en-ZA" sz="1300" kern="0" dirty="0">
                <a:solidFill>
                  <a:srgbClr val="000000"/>
                </a:solidFill>
                <a:latin typeface="Arial" charset="0"/>
              </a:rPr>
              <a:t>Software supplied must work within DPW IT environment and comply to open standards.</a:t>
            </a:r>
          </a:p>
          <a:p>
            <a:pPr marL="531813" lvl="0" indent="-531813">
              <a:spcBef>
                <a:spcPct val="0"/>
              </a:spcBef>
              <a:buClrTx/>
              <a:buSzTx/>
              <a:buNone/>
            </a:pPr>
            <a:endParaRPr lang="en-ZA" sz="1300" b="1" kern="0" dirty="0">
              <a:solidFill>
                <a:srgbClr val="000000"/>
              </a:solidFill>
              <a:latin typeface="Arial" charset="0"/>
            </a:endParaRPr>
          </a:p>
          <a:p>
            <a:pPr marL="531813" lvl="0" indent="-531813">
              <a:spcBef>
                <a:spcPct val="0"/>
              </a:spcBef>
              <a:buClrTx/>
              <a:buSzTx/>
              <a:buNone/>
            </a:pPr>
            <a:r>
              <a:rPr lang="en-ZA" sz="1300" b="1" kern="0" dirty="0" smtClean="0">
                <a:solidFill>
                  <a:srgbClr val="000000"/>
                </a:solidFill>
                <a:latin typeface="Arial" charset="0"/>
              </a:rPr>
              <a:t>5.5</a:t>
            </a:r>
            <a:r>
              <a:rPr lang="en-ZA" sz="1300" b="1" kern="0" dirty="0">
                <a:solidFill>
                  <a:srgbClr val="000000"/>
                </a:solidFill>
                <a:latin typeface="Arial" charset="0"/>
              </a:rPr>
              <a:t>	Support</a:t>
            </a:r>
            <a:endParaRPr lang="en-ZA" sz="1300" kern="0" dirty="0">
              <a:solidFill>
                <a:srgbClr val="000000"/>
              </a:solidFill>
              <a:latin typeface="Arial" charset="0"/>
            </a:endParaRPr>
          </a:p>
          <a:p>
            <a:pPr marL="531813" lvl="0" indent="-531813">
              <a:spcBef>
                <a:spcPct val="0"/>
              </a:spcBef>
              <a:buClrTx/>
              <a:buSzTx/>
              <a:buNone/>
            </a:pPr>
            <a:r>
              <a:rPr lang="en-ZA" sz="1300" kern="0" dirty="0">
                <a:solidFill>
                  <a:srgbClr val="000000"/>
                </a:solidFill>
                <a:latin typeface="Arial" charset="0"/>
              </a:rPr>
              <a:t>	The supplier  must demonstrate capacity to provide software maintenance and </a:t>
            </a:r>
            <a:r>
              <a:rPr lang="en-ZA" sz="1300" kern="0" dirty="0" smtClean="0">
                <a:solidFill>
                  <a:srgbClr val="000000"/>
                </a:solidFill>
                <a:latin typeface="Arial" charset="0"/>
              </a:rPr>
              <a:t>support</a:t>
            </a:r>
          </a:p>
          <a:p>
            <a:pPr marL="531813" lvl="0" indent="-531813">
              <a:spcBef>
                <a:spcPct val="0"/>
              </a:spcBef>
              <a:buClrTx/>
              <a:buSzTx/>
              <a:buNone/>
            </a:pPr>
            <a:endParaRPr lang="en-ZA" sz="1300" kern="0" dirty="0" smtClean="0">
              <a:solidFill>
                <a:srgbClr val="000000"/>
              </a:solidFill>
              <a:latin typeface="Arial" charset="0"/>
            </a:endParaRPr>
          </a:p>
          <a:p>
            <a:pPr marL="531813" lvl="0" indent="-531813">
              <a:spcBef>
                <a:spcPct val="0"/>
              </a:spcBef>
              <a:buClrTx/>
              <a:buSzTx/>
              <a:buNone/>
            </a:pPr>
            <a:r>
              <a:rPr lang="en-ZA" sz="1300" b="1" kern="0" dirty="0" smtClean="0">
                <a:solidFill>
                  <a:srgbClr val="000000"/>
                </a:solidFill>
                <a:latin typeface="Arial" charset="0"/>
              </a:rPr>
              <a:t>5.6	Pricing</a:t>
            </a:r>
          </a:p>
          <a:p>
            <a:pPr marL="531813" lvl="0" indent="-531813">
              <a:spcBef>
                <a:spcPct val="0"/>
              </a:spcBef>
              <a:buClrTx/>
              <a:buSzTx/>
              <a:buNone/>
            </a:pPr>
            <a:r>
              <a:rPr lang="en-ZA" sz="1300" kern="0" dirty="0">
                <a:solidFill>
                  <a:srgbClr val="000000"/>
                </a:solidFill>
                <a:latin typeface="Arial" charset="0"/>
              </a:rPr>
              <a:t>	</a:t>
            </a:r>
            <a:r>
              <a:rPr lang="en-ZA" sz="1300" kern="0" dirty="0" smtClean="0">
                <a:solidFill>
                  <a:srgbClr val="000000"/>
                </a:solidFill>
                <a:latin typeface="Arial" charset="0"/>
              </a:rPr>
              <a:t>The supplier must provide pricing for the following:</a:t>
            </a:r>
          </a:p>
          <a:p>
            <a:pPr marL="531813" lvl="0" indent="-531813">
              <a:spcBef>
                <a:spcPct val="0"/>
              </a:spcBef>
              <a:buClrTx/>
              <a:buSzTx/>
              <a:buNone/>
            </a:pPr>
            <a:endParaRPr lang="en-ZA" sz="1300" kern="0" dirty="0" smtClean="0">
              <a:solidFill>
                <a:srgbClr val="000000"/>
              </a:solidFill>
              <a:latin typeface="Arial" charset="0"/>
            </a:endParaRPr>
          </a:p>
          <a:p>
            <a:pPr marL="531813" lvl="0" indent="-531813">
              <a:spcBef>
                <a:spcPct val="0"/>
              </a:spcBef>
              <a:buClrTx/>
              <a:buSzTx/>
              <a:buAutoNum type="alphaLcParenBoth"/>
            </a:pPr>
            <a:r>
              <a:rPr lang="en-ZA" sz="1300" kern="0" dirty="0" smtClean="0">
                <a:solidFill>
                  <a:srgbClr val="000000"/>
                </a:solidFill>
                <a:latin typeface="Arial" charset="0"/>
              </a:rPr>
              <a:t>Software development</a:t>
            </a:r>
          </a:p>
          <a:p>
            <a:pPr marL="531813" lvl="0" indent="-531813">
              <a:spcBef>
                <a:spcPct val="0"/>
              </a:spcBef>
              <a:buClrTx/>
              <a:buSzTx/>
              <a:buAutoNum type="alphaLcParenBoth"/>
            </a:pPr>
            <a:r>
              <a:rPr lang="en-ZA" sz="1300" kern="0" dirty="0" smtClean="0">
                <a:solidFill>
                  <a:srgbClr val="000000"/>
                </a:solidFill>
                <a:latin typeface="Arial" charset="0"/>
              </a:rPr>
              <a:t>Training</a:t>
            </a:r>
          </a:p>
          <a:p>
            <a:pPr marL="531813" lvl="0" indent="-531813">
              <a:spcBef>
                <a:spcPct val="0"/>
              </a:spcBef>
              <a:buClrTx/>
              <a:buSzTx/>
              <a:buAutoNum type="alphaLcParenBoth"/>
            </a:pPr>
            <a:r>
              <a:rPr lang="en-ZA" sz="1300" kern="0" dirty="0" smtClean="0">
                <a:solidFill>
                  <a:srgbClr val="000000"/>
                </a:solidFill>
                <a:latin typeface="Arial" charset="0"/>
              </a:rPr>
              <a:t>Maintenance and support</a:t>
            </a:r>
            <a:endParaRPr lang="en-ZA" sz="1300" kern="0" dirty="0">
              <a:solidFill>
                <a:srgbClr val="000000"/>
              </a:solidFill>
              <a:latin typeface="Arial" charset="0"/>
            </a:endParaRPr>
          </a:p>
          <a:p>
            <a:pPr marL="531813" lvl="0" indent="-531813">
              <a:spcBef>
                <a:spcPct val="0"/>
              </a:spcBef>
              <a:buClrTx/>
              <a:buSzTx/>
              <a:buNone/>
            </a:pPr>
            <a:endParaRPr lang="en-ZA" sz="1300" kern="0" dirty="0">
              <a:solidFill>
                <a:srgbClr val="000000"/>
              </a:solidFill>
              <a:latin typeface="Arial" charset="0"/>
            </a:endParaRPr>
          </a:p>
          <a:p>
            <a:pPr marL="531813" lvl="0" indent="-531813">
              <a:spcBef>
                <a:spcPct val="0"/>
              </a:spcBef>
              <a:buClrTx/>
              <a:buSzTx/>
              <a:buNone/>
            </a:pPr>
            <a:r>
              <a:rPr lang="en-ZA" sz="1300" b="1" kern="0" dirty="0" smtClean="0">
                <a:solidFill>
                  <a:srgbClr val="000000"/>
                </a:solidFill>
                <a:latin typeface="Arial" charset="0"/>
              </a:rPr>
              <a:t>5.7</a:t>
            </a:r>
            <a:r>
              <a:rPr lang="en-ZA" sz="1300" b="1" kern="0" dirty="0">
                <a:solidFill>
                  <a:srgbClr val="000000"/>
                </a:solidFill>
                <a:latin typeface="Arial" charset="0"/>
              </a:rPr>
              <a:t>	Demonstrable evidence of the software</a:t>
            </a:r>
          </a:p>
          <a:p>
            <a:pPr marL="531813" lvl="0" indent="-531813">
              <a:spcBef>
                <a:spcPct val="0"/>
              </a:spcBef>
              <a:buClrTx/>
              <a:buSzTx/>
              <a:buNone/>
            </a:pPr>
            <a:r>
              <a:rPr lang="en-ZA" sz="1300" kern="0" dirty="0">
                <a:solidFill>
                  <a:srgbClr val="000000"/>
                </a:solidFill>
                <a:latin typeface="Arial" charset="0"/>
              </a:rPr>
              <a:t>	Service providers scoring a minimum of 75 points on the functionality criteria will be required to demonstrate their solution at identified sites</a:t>
            </a:r>
            <a:r>
              <a:rPr lang="en-ZA" sz="1300" kern="0" dirty="0" smtClean="0">
                <a:solidFill>
                  <a:srgbClr val="000000"/>
                </a:solidFill>
                <a:latin typeface="Arial" charset="0"/>
              </a:rPr>
              <a:t>.</a:t>
            </a:r>
          </a:p>
          <a:p>
            <a:pPr marL="531813" lvl="0" indent="-531813">
              <a:spcBef>
                <a:spcPct val="0"/>
              </a:spcBef>
              <a:buClrTx/>
              <a:buSzTx/>
              <a:buNone/>
            </a:pPr>
            <a:endParaRPr lang="en-ZA" sz="1300" kern="0" dirty="0">
              <a:solidFill>
                <a:srgbClr val="000000"/>
              </a:solidFill>
              <a:latin typeface="Arial" charset="0"/>
            </a:endParaRPr>
          </a:p>
          <a:p>
            <a:pPr marL="531813" lvl="0" indent="-531813">
              <a:spcBef>
                <a:spcPct val="0"/>
              </a:spcBef>
              <a:buClrTx/>
              <a:buSzTx/>
              <a:buNone/>
            </a:pPr>
            <a:r>
              <a:rPr lang="en-ZA" sz="1300" b="1" kern="0" dirty="0">
                <a:solidFill>
                  <a:srgbClr val="000000"/>
                </a:solidFill>
                <a:latin typeface="Arial" charset="0"/>
              </a:rPr>
              <a:t>5.6	Duration</a:t>
            </a:r>
          </a:p>
          <a:p>
            <a:pPr marL="531813" lvl="0" indent="-531813">
              <a:spcBef>
                <a:spcPct val="0"/>
              </a:spcBef>
              <a:buClrTx/>
              <a:buSzTx/>
              <a:buNone/>
            </a:pPr>
            <a:r>
              <a:rPr lang="en-ZA" sz="1300" kern="0" dirty="0">
                <a:solidFill>
                  <a:srgbClr val="000000"/>
                </a:solidFill>
                <a:latin typeface="Arial" charset="0"/>
              </a:rPr>
              <a:t>a)	Till May 2013.</a:t>
            </a:r>
          </a:p>
        </p:txBody>
      </p:sp>
    </p:spTree>
    <p:extLst>
      <p:ext uri="{BB962C8B-B14F-4D97-AF65-F5344CB8AC3E}">
        <p14:creationId xmlns:p14="http://schemas.microsoft.com/office/powerpoint/2010/main" val="3796036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10098</TotalTime>
  <Words>973</Words>
  <Application>Microsoft Office PowerPoint</Application>
  <PresentationFormat>On-screen Show (4:3)</PresentationFormat>
  <Paragraphs>516</Paragraphs>
  <Slides>24</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24</vt:i4>
      </vt:variant>
    </vt:vector>
  </HeadingPairs>
  <TitlesOfParts>
    <vt:vector size="27" baseType="lpstr">
      <vt:lpstr>Arial</vt:lpstr>
      <vt:lpstr>Times New Roman</vt:lpstr>
      <vt:lpstr>Blank</vt:lpstr>
      <vt:lpstr>     </vt:lpstr>
      <vt:lpstr> </vt:lpstr>
      <vt:lpstr> </vt:lpstr>
      <vt:lpstr> </vt:lpstr>
      <vt:lpstr> </vt:lpstr>
      <vt:lpstr> </vt:lpstr>
      <vt:lpstr> </vt:lpstr>
      <vt:lpstr> </vt:lpstr>
      <vt:lpstr> </vt:lpstr>
      <vt:lpstr> </vt:lpstr>
      <vt:lpstr> </vt:lpstr>
      <vt:lpstr> </vt:lpstr>
      <vt:lpstr> </vt:lpstr>
      <vt:lpstr> </vt:lpstr>
      <vt:lpstr> </vt:lpstr>
      <vt:lpstr>7. Tender Evaluation Criteria </vt:lpstr>
      <vt:lpstr> </vt:lpstr>
      <vt:lpstr> </vt:lpstr>
      <vt:lpstr> </vt:lpstr>
      <vt:lpstr> </vt:lpstr>
      <vt:lpstr> </vt:lpstr>
      <vt:lpstr> </vt:lpstr>
      <vt:lpstr> </vt:lpstr>
      <vt:lpstr> </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Department of Public Works  Immovable Asset Register Programme Progress Report</dc:title>
  <dc:creator>Fida Shamsoodeen</dc:creator>
  <cp:lastModifiedBy>Thandi Mokoneni</cp:lastModifiedBy>
  <cp:revision>284</cp:revision>
  <dcterms:created xsi:type="dcterms:W3CDTF">2012-01-18T12:29:45Z</dcterms:created>
  <dcterms:modified xsi:type="dcterms:W3CDTF">2012-10-05T12:34:03Z</dcterms:modified>
</cp:coreProperties>
</file>