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89" r:id="rId3"/>
    <p:sldId id="337" r:id="rId4"/>
    <p:sldId id="321" r:id="rId5"/>
    <p:sldId id="306" r:id="rId6"/>
    <p:sldId id="309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12" r:id="rId15"/>
    <p:sldId id="339" r:id="rId16"/>
    <p:sldId id="338" r:id="rId17"/>
    <p:sldId id="313" r:id="rId18"/>
    <p:sldId id="319" r:id="rId19"/>
    <p:sldId id="358" r:id="rId20"/>
    <p:sldId id="333" r:id="rId21"/>
    <p:sldId id="344" r:id="rId22"/>
    <p:sldId id="332" r:id="rId23"/>
    <p:sldId id="334" r:id="rId24"/>
    <p:sldId id="335" r:id="rId25"/>
    <p:sldId id="345" r:id="rId26"/>
    <p:sldId id="343" r:id="rId27"/>
    <p:sldId id="346" r:id="rId28"/>
    <p:sldId id="347" r:id="rId29"/>
    <p:sldId id="348" r:id="rId30"/>
    <p:sldId id="323" r:id="rId31"/>
    <p:sldId id="315" r:id="rId32"/>
    <p:sldId id="325" r:id="rId33"/>
    <p:sldId id="317" r:id="rId34"/>
    <p:sldId id="326" r:id="rId35"/>
    <p:sldId id="311" r:id="rId36"/>
    <p:sldId id="329" r:id="rId37"/>
    <p:sldId id="327" r:id="rId38"/>
    <p:sldId id="331" r:id="rId39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C2C64-EDAA-497D-B0A8-A2F45519AA14}" type="datetimeFigureOut">
              <a:rPr lang="en-ZA" smtClean="0"/>
              <a:t>2014/12/12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E3575-A5DE-4BB4-AD3A-E589886D18C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0381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3FA8A-2DD9-4975-8334-13CDB9C051F2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6521A-8430-4718-8FC2-92168EE93ACA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0113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58ED8B-B651-46B9-8BD5-15BED515A0F4}" type="datetimeFigureOut">
              <a:rPr lang="en-ZA" smtClean="0"/>
              <a:pPr/>
              <a:t>2014/12/12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0A64F3-451F-4753-A7B6-2D72882623AD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smtClean="0"/>
              <a:t/>
            </a:r>
            <a:br>
              <a:rPr lang="en-ZA" dirty="0" smtClean="0"/>
            </a:b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14922"/>
            <a:ext cx="7772400" cy="3514278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ZA" sz="4000" dirty="0" smtClean="0"/>
          </a:p>
          <a:p>
            <a:pPr algn="ctr"/>
            <a:r>
              <a:rPr lang="en-ZA" sz="3100" b="1" dirty="0" smtClean="0"/>
              <a:t>Briefing to </a:t>
            </a:r>
          </a:p>
          <a:p>
            <a:pPr algn="ctr"/>
            <a:r>
              <a:rPr lang="en-ZA" sz="3100" b="1" dirty="0" smtClean="0"/>
              <a:t>Prospective Bidders</a:t>
            </a:r>
          </a:p>
          <a:p>
            <a:pPr algn="ctr"/>
            <a:endParaRPr lang="en-ZA" sz="4000" b="1" dirty="0"/>
          </a:p>
          <a:p>
            <a:pPr algn="ctr"/>
            <a:r>
              <a:rPr lang="en-ZA" sz="3300" b="1" dirty="0" smtClean="0"/>
              <a:t>Intervention to Enhance Finance and SCM Efficiencies </a:t>
            </a:r>
          </a:p>
          <a:p>
            <a:pPr algn="ctr"/>
            <a:endParaRPr lang="en-ZA" sz="3300" dirty="0" smtClean="0"/>
          </a:p>
          <a:p>
            <a:pPr algn="ctr"/>
            <a:r>
              <a:rPr lang="en-ZA" sz="2300" b="1" dirty="0" smtClean="0">
                <a:solidFill>
                  <a:srgbClr val="0070C0"/>
                </a:solidFill>
              </a:rPr>
              <a:t>Tender No: HP 14/140</a:t>
            </a:r>
            <a:r>
              <a:rPr lang="en-ZA" sz="2300" dirty="0" smtClean="0">
                <a:solidFill>
                  <a:srgbClr val="0070C0"/>
                </a:solidFill>
              </a:rPr>
              <a:t>  </a:t>
            </a:r>
            <a:endParaRPr lang="en-ZA" sz="23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6672"/>
            <a:ext cx="3312368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8144" y="5589240"/>
            <a:ext cx="28083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1400" b="1" dirty="0" smtClean="0">
                <a:solidFill>
                  <a:schemeClr val="bg1"/>
                </a:solidFill>
              </a:rPr>
              <a:t>Presented </a:t>
            </a:r>
          </a:p>
          <a:p>
            <a:pPr algn="ctr"/>
            <a:r>
              <a:rPr lang="en-ZA" sz="1400" b="1" dirty="0" smtClean="0">
                <a:solidFill>
                  <a:schemeClr val="bg1"/>
                </a:solidFill>
              </a:rPr>
              <a:t>by</a:t>
            </a:r>
          </a:p>
          <a:p>
            <a:pPr algn="ctr"/>
            <a:r>
              <a:rPr lang="en-ZA" sz="1400" b="1" dirty="0" smtClean="0">
                <a:solidFill>
                  <a:schemeClr val="bg1"/>
                </a:solidFill>
              </a:rPr>
              <a:t>Tom Moir</a:t>
            </a:r>
          </a:p>
          <a:p>
            <a:pPr algn="ctr"/>
            <a:r>
              <a:rPr lang="en-ZA" sz="1400" b="1" dirty="0" smtClean="0">
                <a:solidFill>
                  <a:schemeClr val="bg1"/>
                </a:solidFill>
              </a:rPr>
              <a:t>Finance  Stabilisation    11December 2014</a:t>
            </a:r>
            <a:endParaRPr lang="en-ZA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0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650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Operational gains made with the stabilisation project need to be enhanced to entrench improved efficiencies 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Parallel transformation interventions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Transfer of functions on 1 April 2013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Conversion to GRAP accounting standards in PMTE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Impact of assets, liabilities, staff, etc. needs to be accommodated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Development of a financial system for PMTE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Inappropriate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SCM delivery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mechanism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Inadequate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staff capacity and skills base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Change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management to establish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Stakeholder buy-in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Behavioural change </a:t>
            </a:r>
            <a:endParaRPr lang="en-ZA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Problem statement (cont’d)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79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650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Systems environment does not yet effectively support the operational requirements of Finance and SCM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Key SCM functions not aligned to functional requirements to maximise returns (Demand management)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Disjuncture with IDMS requirements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Audit and corrective action management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Contract management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Document control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Problem statement (cont’d)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88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Expected Outcomes of this Project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199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044016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Highly effective finance and SCM units</a:t>
            </a:r>
          </a:p>
          <a:p>
            <a:pPr algn="ctr">
              <a:buFont typeface="Wingdings" panose="05000000000000000000" pitchFamily="2" charset="2"/>
              <a:buChar char="q"/>
            </a:pPr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Finance and SCM units designed to directly support operating model of PMTE</a:t>
            </a:r>
          </a:p>
          <a:p>
            <a:pPr algn="ctr">
              <a:buFont typeface="Wingdings" panose="05000000000000000000" pitchFamily="2" charset="2"/>
              <a:buChar char="q"/>
            </a:pP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anose="05000000000000000000" pitchFamily="2" charset="2"/>
              <a:buChar char="q"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Appropriately skilled staff that can function independently</a:t>
            </a:r>
            <a:endParaRPr lang="en-ZA" sz="3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732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44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How can a sustainable solution be attained through this project?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027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650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Design and develop</a:t>
            </a:r>
          </a:p>
          <a:p>
            <a:pPr marL="393192" lvl="1" indent="0"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Review, assess and evaluate</a:t>
            </a:r>
          </a:p>
          <a:p>
            <a:pPr marL="393192" lvl="1" indent="0"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Training and skills development</a:t>
            </a:r>
          </a:p>
          <a:p>
            <a:pPr marL="393192" lvl="1" indent="0">
              <a:buNone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Sustainability through ………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351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44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Summary of scope of Services Required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697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052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Clear the root causes of negative audit findings in areas of Finance &amp; SCM</a:t>
            </a: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Revamp the Finance and SCM units into centres of excellence that directly support the core business of PMTE in particular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Design systems that will effectively support the operations and management of these units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Manage the audit process with technical efficiency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Roll out a comprehensive Skills Transfer Programme for all affected staff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>
                <a:latin typeface="Arial" pitchFamily="34" charset="0"/>
                <a:cs typeface="Arial" pitchFamily="34" charset="0"/>
              </a:rPr>
              <a:t>Conceptualise &amp; implement a change management strategy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78098"/>
          </a:xfrm>
        </p:spPr>
        <p:txBody>
          <a:bodyPr>
            <a:normAutofit/>
          </a:bodyPr>
          <a:lstStyle/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Summary of scope of services</a:t>
            </a: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53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44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Project Resourcing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79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3650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Finance Managers ………………..……… 10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Accountants ………………...……..……… 35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SCM Specialists ……………………..…… 21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Technical Advisor …………………..….....    1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Change Management Specialist ….…....     1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IT Specialist ………………………….…..      1</a:t>
            </a:r>
          </a:p>
          <a:p>
            <a:pPr lvl="1">
              <a:buFont typeface="Wingdings" pitchFamily="2" charset="2"/>
              <a:buChar char="q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OD Specialist ………………………….…      1 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Project Resources </a:t>
            </a:r>
            <a:r>
              <a:rPr lang="en-ZA" sz="2800" u="sng" dirty="0" smtClean="0">
                <a:latin typeface="Arial" pitchFamily="34" charset="0"/>
                <a:cs typeface="Arial" pitchFamily="34" charset="0"/>
              </a:rPr>
              <a:t>Recommended</a:t>
            </a:r>
            <a:endParaRPr lang="en-ZA" sz="28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588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NDPW core business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NDPW operating context</a:t>
            </a:r>
          </a:p>
          <a:p>
            <a:pPr lvl="2"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Problem statement</a:t>
            </a:r>
          </a:p>
          <a:p>
            <a:pPr lvl="2"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Expected outcomes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Summary of scope of services required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Project resourcing 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Project deliverables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Other salient points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Project evaluation</a:t>
            </a:r>
          </a:p>
          <a:p>
            <a:pPr lvl="2">
              <a:buFont typeface="Wingdings" pitchFamily="2" charset="2"/>
              <a:buChar char="q"/>
            </a:pPr>
            <a:r>
              <a:rPr lang="en-ZA" sz="2800" dirty="0" smtClean="0">
                <a:latin typeface="Arial" pitchFamily="34" charset="0"/>
                <a:cs typeface="Arial" pitchFamily="34" charset="0"/>
              </a:rPr>
              <a:t>Project costing</a:t>
            </a:r>
          </a:p>
          <a:p>
            <a:pPr marL="109728" indent="0">
              <a:buNone/>
            </a:pPr>
            <a:endParaRPr lang="en-ZA" sz="28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ZA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CONTENTS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7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Project Deliverables</a:t>
            </a:r>
            <a:endParaRPr lang="en-ZA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39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Supply Chain Management</a:t>
            </a: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7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048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Prescribed functional framework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Demand Management (NB: link to IDMS)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Acquisition Management (NB: link to IDMS)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Logistics Management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Disposal Management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Risk Management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SCM reporting and Monitoring</a:t>
            </a:r>
          </a:p>
          <a:p>
            <a:pPr lvl="3">
              <a:buFont typeface="Wingdings" pitchFamily="2" charset="2"/>
              <a:buChar char="§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Assessment of SCM performance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Supply Chain Management (SCM)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1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048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Construction Management (Infrastructure projects)</a:t>
            </a: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Property Management (Leases, day to day maintenance, etc.)</a:t>
            </a:r>
          </a:p>
          <a:p>
            <a:pPr lvl="1"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Goods and services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    </a:t>
            </a: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SCM – Specialised Streams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45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7646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Policy framework approved by National Treasury for all specialised streams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Departmental policies to support the framework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Unit effectively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organised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to deliver on this diverse model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Prescribed business processes (SOP’s) for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specialised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streams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Systems design and set up to effectively support the model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Units’ staffing aligned to delivery requirements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Appropriate and extensive training to all affected staff 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914400" lvl="3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SCM: Operational requirements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91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PMTE Finance</a:t>
            </a:r>
          </a:p>
          <a:p>
            <a:pPr marL="109728" indent="0" algn="ctr">
              <a:buNone/>
            </a:pPr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705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7646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Ensure finance requirements are catered for in ERP systems planning and development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Align finance functional requirements to latest business developments: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Salaries management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Movable assets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Immovable assets module design and set-up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Dovetailing systems requirements between finance and SCM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GRAP compliance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3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PMTE 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Operationalisation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88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17646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Update /develop policies, processes and standard operating procedures in line with industry best practice and new systems processes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 blue prints to be used for systems enhancements and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customisation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Re-align the job profiles and content of affected staff based on changed business processes and new systems capabilities and functions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Review, develop and enhance systems controls (e.g. segregation of duties embedded)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Provide comprehensive training to all affected staff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3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Policies, processes and SOP’s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95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17646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Assess the effectiveness of the current manual processes applied to detect and report  on accruals and irregular expenditure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Review and update plans to automate the identification and reporting on accruals and irregular expenditure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 a model for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itemised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billing to user departments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Design blue prints for the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customisation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the relevant systems to deliver such billing capability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3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Accruals, Irregular Expenditure and Debtors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893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176464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Ensure that the budgeting and reporting framework is configured to effectively manage the financial resources of the trading entity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Develop standard reports for internal and external use by all relevant stakeholders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Design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standardised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systems reports (e.g. dashboards and alerts), to improve the management of critical operational deliverables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 and implement a financing model and tariff structure that will direct the financial sustainability of the PMTE over a pre-determined period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Advise the PMTE on revenue generation strategies</a:t>
            </a: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3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Budgeting and reporting framework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04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NDPW Core Business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539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Other</a:t>
            </a: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109728" indent="0" algn="ctr">
              <a:buNone/>
            </a:pP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salient </a:t>
            </a:r>
            <a:r>
              <a:rPr lang="en-ZA" sz="3200" b="1" dirty="0">
                <a:latin typeface="Arial" pitchFamily="34" charset="0"/>
                <a:cs typeface="Arial" pitchFamily="34" charset="0"/>
              </a:rPr>
              <a:t>considerations for </a:t>
            </a:r>
            <a:r>
              <a:rPr lang="en-ZA" sz="3200" b="1" dirty="0" smtClean="0">
                <a:latin typeface="Arial" pitchFamily="34" charset="0"/>
                <a:cs typeface="Arial" pitchFamily="34" charset="0"/>
              </a:rPr>
              <a:t>bid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06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048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Tools of trade for deployed staff will be for the cost of the bidder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Project duration – estimated 10 to 12 months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Progress payments made on the basis of deliverables achieved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Deployed staff to remain unchanged per cycle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As the project progresses, the Department reserves right to request resources to be redirected due to changed circumstances &amp; requirements</a:t>
            </a:r>
          </a:p>
          <a:p>
            <a:pPr marL="393192" lvl="1" indent="0">
              <a:buNone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Formation of consortia for bid encouraged</a:t>
            </a:r>
          </a:p>
          <a:p>
            <a:pPr lvl="1">
              <a:buFont typeface="Wingdings" pitchFamily="2" charset="2"/>
              <a:buChar char="q"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000" dirty="0" smtClean="0">
                <a:latin typeface="Arial" pitchFamily="34" charset="0"/>
                <a:cs typeface="Arial" pitchFamily="34" charset="0"/>
              </a:rPr>
              <a:t>Other salient considerations for bid</a:t>
            </a:r>
            <a:endParaRPr lang="en-ZA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652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Evaluation of bids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4269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680520"/>
          </a:xfrm>
        </p:spPr>
        <p:txBody>
          <a:bodyPr>
            <a:noAutofit/>
          </a:bodyPr>
          <a:lstStyle/>
          <a:p>
            <a:pPr marL="393192" lvl="1" indent="0" algn="ctr">
              <a:buNone/>
            </a:pPr>
            <a:endParaRPr lang="en-ZA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Submission of bids in </a:t>
            </a:r>
            <a:r>
              <a:rPr lang="en-ZA" sz="2000" b="1" dirty="0" smtClean="0">
                <a:latin typeface="Arial" pitchFamily="34" charset="0"/>
                <a:cs typeface="Arial" pitchFamily="34" charset="0"/>
              </a:rPr>
              <a:t>two envelope system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will be applied</a:t>
            </a:r>
          </a:p>
          <a:p>
            <a:pPr lvl="3">
              <a:buFont typeface="Wingdings" pitchFamily="2" charset="2"/>
              <a:buChar char="§"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Envelope 1: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 Technical proposal with all returnable docs sealed &amp; clearly marked</a:t>
            </a:r>
          </a:p>
          <a:p>
            <a:pPr lvl="3">
              <a:buFont typeface="Wingdings" pitchFamily="2" charset="2"/>
              <a:buChar char="§"/>
            </a:pPr>
            <a:r>
              <a:rPr lang="en-ZA" sz="1600" b="1" dirty="0" smtClean="0">
                <a:latin typeface="Arial" pitchFamily="34" charset="0"/>
                <a:cs typeface="Arial" pitchFamily="34" charset="0"/>
              </a:rPr>
              <a:t>Envelope 2:</a:t>
            </a:r>
            <a:r>
              <a:rPr lang="en-ZA" sz="1600" dirty="0" smtClean="0">
                <a:latin typeface="Arial" pitchFamily="34" charset="0"/>
                <a:cs typeface="Arial" pitchFamily="34" charset="0"/>
              </a:rPr>
              <a:t> Financial offer sealed &amp; clearly marked</a:t>
            </a: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As such, evaluation in two phases</a:t>
            </a:r>
          </a:p>
          <a:p>
            <a:pPr lvl="3">
              <a:buFont typeface="Wingdings" pitchFamily="2" charset="2"/>
              <a:buChar char="§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Phase 1: Functionality criteria considered</a:t>
            </a:r>
          </a:p>
          <a:p>
            <a:pPr lvl="3">
              <a:buFont typeface="Wingdings" pitchFamily="2" charset="2"/>
              <a:buChar char="§"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Phase 2: Price &amp; Preference of phase 1 qualified bids </a:t>
            </a: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Minimum score of 70 for qualification under functionality needed to proceed to phase 2 evaluation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Evaluation of bids</a:t>
            </a: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73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ZA" sz="2400" dirty="0" smtClean="0">
                <a:latin typeface="Arial" pitchFamily="34" charset="0"/>
                <a:cs typeface="Arial" pitchFamily="34" charset="0"/>
              </a:rPr>
              <a:t>Evaluation of bids – functionality criteria</a:t>
            </a: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137" y="5994052"/>
            <a:ext cx="1296144" cy="809625"/>
          </a:xfrm>
          <a:prstGeom prst="rect">
            <a:avLst/>
          </a:prstGeom>
          <a:noFill/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859594"/>
              </p:ext>
            </p:extLst>
          </p:nvPr>
        </p:nvGraphicFramePr>
        <p:xfrm>
          <a:off x="467544" y="1052736"/>
          <a:ext cx="8229600" cy="480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4467944"/>
                <a:gridCol w="1018456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Functionality criteria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Sub-criteria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smtClean="0"/>
                        <a:t>Weighting</a:t>
                      </a:r>
                      <a:endParaRPr lang="en-ZA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Approach paper detailing methodology</a:t>
                      </a:r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Functional transformation plan for SCM</a:t>
                      </a:r>
                      <a:r>
                        <a:rPr lang="en-ZA" sz="1400" baseline="0" dirty="0" smtClean="0"/>
                        <a:t> </a:t>
                      </a:r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10</a:t>
                      </a:r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Business re-alignment of the finance functions for PMTE and the main account</a:t>
                      </a:r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ZA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Organisational</a:t>
                      </a:r>
                      <a:r>
                        <a:rPr lang="en-ZA" sz="1400" baseline="0" dirty="0" smtClean="0"/>
                        <a:t> model &amp; staffing</a:t>
                      </a:r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Experience of staff </a:t>
                      </a:r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15</a:t>
                      </a:r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Qualifications of staff</a:t>
                      </a:r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15</a:t>
                      </a:r>
                      <a:endParaRPr lang="en-ZA" sz="1400" dirty="0"/>
                    </a:p>
                  </a:txBody>
                  <a:tcPr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Adequacy of quality</a:t>
                      </a:r>
                      <a:r>
                        <a:rPr lang="en-ZA" sz="1400" baseline="0" dirty="0" smtClean="0"/>
                        <a:t> assurance plan and tools</a:t>
                      </a:r>
                      <a:endParaRPr lang="en-ZA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Quality</a:t>
                      </a:r>
                      <a:r>
                        <a:rPr lang="en-ZA" sz="1400" baseline="0" dirty="0" smtClean="0"/>
                        <a:t> of plan, tools proposed, experience and qualifications of resources to be applied</a:t>
                      </a:r>
                      <a:endParaRPr lang="en-ZA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10</a:t>
                      </a:r>
                      <a:endParaRPr lang="en-ZA" sz="1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Tenderer’s experience </a:t>
                      </a:r>
                      <a:r>
                        <a:rPr lang="en-ZA" sz="1400" dirty="0" err="1" smtClean="0"/>
                        <a:t>wrt</a:t>
                      </a:r>
                      <a:r>
                        <a:rPr lang="en-ZA" sz="1400" dirty="0" smtClean="0"/>
                        <a:t> stated deliverables to comparable projects</a:t>
                      </a:r>
                      <a:endParaRPr lang="en-ZA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Proven track record of turning around</a:t>
                      </a:r>
                      <a:r>
                        <a:rPr lang="en-ZA" sz="1400" baseline="0" dirty="0" smtClean="0"/>
                        <a:t> negative audit outcomes</a:t>
                      </a:r>
                      <a:endParaRPr lang="en-ZA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10</a:t>
                      </a:r>
                      <a:endParaRPr lang="en-ZA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Skills development plans (including systems)</a:t>
                      </a:r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Proposed subject matter and material</a:t>
                      </a:r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15</a:t>
                      </a:r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Training methodology</a:t>
                      </a:r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ZA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b="1" dirty="0" smtClean="0"/>
                        <a:t>TOTAL POINTS</a:t>
                      </a:r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 smtClean="0"/>
                        <a:t>100</a:t>
                      </a:r>
                      <a:endParaRPr lang="en-ZA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7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3888432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To ensure consistency for evaluation, the approach paper must be developed in a format that clearly indicates: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SCM transformation plan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Enhancement of the PMTE finance function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Skills transfer and development plans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Audit management plan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Change management strategy</a:t>
            </a:r>
          </a:p>
          <a:p>
            <a:pPr marL="393192" lvl="1" indent="0">
              <a:buNone/>
            </a:pPr>
            <a:endParaRPr lang="en-ZA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Evaluation of bids – functionality criteria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10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Project costing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41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4608512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Cost must be fixed 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Costs must be all inclusive of inter alia: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Staffing costs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Subsistence &amp; travel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Disbursements</a:t>
            </a:r>
          </a:p>
          <a:p>
            <a:pPr lvl="3">
              <a:buFont typeface="Wingdings" pitchFamily="2" charset="2"/>
              <a:buChar char="§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Any other related costs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Detailed schedule reflecting composition of the proposed cost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VAT must be included</a:t>
            </a:r>
          </a:p>
          <a:p>
            <a:pPr lvl="1">
              <a:buFont typeface="Wingdings" pitchFamily="2" charset="2"/>
              <a:buChar char="q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Project costing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302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32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4800" b="1" dirty="0" smtClean="0">
                <a:latin typeface="Arial" pitchFamily="34" charset="0"/>
                <a:cs typeface="Arial" pitchFamily="34" charset="0"/>
              </a:rPr>
              <a:t>GOOD LUCK </a:t>
            </a:r>
          </a:p>
          <a:p>
            <a:pPr marL="109728" indent="0" algn="ctr">
              <a:buNone/>
            </a:pPr>
            <a:r>
              <a:rPr lang="en-ZA" sz="4800" b="1" dirty="0" smtClean="0">
                <a:latin typeface="Arial" pitchFamily="34" charset="0"/>
                <a:cs typeface="Arial" pitchFamily="34" charset="0"/>
              </a:rPr>
              <a:t>&amp;</a:t>
            </a:r>
          </a:p>
          <a:p>
            <a:pPr marL="109728" indent="0" algn="ctr">
              <a:buNone/>
            </a:pPr>
            <a:r>
              <a:rPr lang="en-ZA" sz="4800" b="1" dirty="0" smtClean="0"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6815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Provider of accommodation for National government Departments</a:t>
            </a: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Enabler of sustainable economic growth through infrastructure development </a:t>
            </a: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Regulatory authority &amp; leader in transforming the construction &amp; property sectors</a:t>
            </a: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Lead co-ordinator in optimising state funding for job creation through Expanded Public Works Programme </a:t>
            </a:r>
            <a:r>
              <a:rPr lang="en-ZA" sz="2000" b="1" dirty="0" smtClean="0">
                <a:latin typeface="Arial" pitchFamily="34" charset="0"/>
                <a:cs typeface="Arial" pitchFamily="34" charset="0"/>
              </a:rPr>
              <a:t>(“EPWP”)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NDPW Core Business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225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963896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endParaRPr lang="en-ZA" sz="44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endParaRPr lang="en-ZA" sz="3600" b="1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NDPW Operating Context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5100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20480"/>
          </a:xfrm>
        </p:spPr>
        <p:txBody>
          <a:bodyPr>
            <a:noAutofit/>
          </a:bodyPr>
          <a:lstStyle/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National Treasury approved establishment of PMTE in March 2006 – functions transferred 1 April 2013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PMTE focus – management of government’s national property portfolio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PMTE is currently being operationalised and transformed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Separate finance units for PMTE &amp; Department 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Different basis of accounting </a:t>
            </a:r>
          </a:p>
          <a:p>
            <a:pPr lvl="4">
              <a:buFont typeface="Wingdings" pitchFamily="2" charset="2"/>
              <a:buChar char="Ø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Modified cash for Department </a:t>
            </a:r>
          </a:p>
          <a:p>
            <a:pPr lvl="4">
              <a:buFont typeface="Wingdings" pitchFamily="2" charset="2"/>
              <a:buChar char="Ø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Accrual accounting for PMTE</a:t>
            </a:r>
          </a:p>
          <a:p>
            <a:pPr lvl="1"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12 centres of operations, 11 Regional offices &amp;  Head Office</a:t>
            </a:r>
          </a:p>
          <a:p>
            <a:pPr lvl="1">
              <a:buFont typeface="Wingdings" pitchFamily="2" charset="2"/>
              <a:buChar char="§"/>
            </a:pPr>
            <a:endParaRPr lang="en-ZA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ZA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NDPW Operating Context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748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ZA" sz="3600" dirty="0" smtClean="0">
              <a:latin typeface="Arial" pitchFamily="34" charset="0"/>
              <a:cs typeface="Arial" pitchFamily="34" charset="0"/>
            </a:endParaRPr>
          </a:p>
          <a:p>
            <a:pPr marL="109728" indent="0" algn="ctr">
              <a:buNone/>
            </a:pPr>
            <a:r>
              <a:rPr lang="en-ZA" sz="3600" b="1" dirty="0" smtClean="0">
                <a:latin typeface="Arial" pitchFamily="34" charset="0"/>
                <a:cs typeface="Arial" pitchFamily="34" charset="0"/>
              </a:rPr>
              <a:t>Problem Statement</a:t>
            </a:r>
          </a:p>
          <a:p>
            <a:pPr marL="109728" indent="0" algn="ctr">
              <a:buNone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(Why this intervention?)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 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946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Need to sustain the gains made with the stabilisation intervention</a:t>
            </a:r>
          </a:p>
          <a:p>
            <a:pPr marL="109728" indent="0"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Historic negative outcomes starting to change</a:t>
            </a: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Main Account unqualified – various non compliance matters and performance management of concern </a:t>
            </a: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PMTE Qualified on the basis of: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Irregular expenditure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Accruals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Leases management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Audit outcomes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34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Transaction types: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Construction …………………..R 17,0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(49,4%)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Leases …………………………R 14,5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(42,2%)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Maintenance …..……………...R   2,9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(8,4%)</a:t>
            </a:r>
            <a:endParaRPr lang="en-ZA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Root causes: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Bid process ……………………R 24,9 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   (72,4%)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Documentation ………………..R  5,4 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    (15,7%)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Approval process ……………..R  3,0 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    (8,8%)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Other ……………………………R  1,1 </a:t>
            </a:r>
            <a:r>
              <a:rPr lang="en-ZA" sz="2000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     (3,1%)</a:t>
            </a:r>
          </a:p>
          <a:p>
            <a:pPr marL="109728" indent="0">
              <a:buNone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Irregular Expenditure – R 34,4 </a:t>
            </a:r>
            <a:r>
              <a:rPr lang="en-ZA" dirty="0" err="1" smtClean="0">
                <a:latin typeface="Arial" pitchFamily="34" charset="0"/>
                <a:cs typeface="Arial" pitchFamily="34" charset="0"/>
              </a:rPr>
              <a:t>Bn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 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589240"/>
            <a:ext cx="1296144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4299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2560</TotalTime>
  <Words>1348</Words>
  <Application>Microsoft Office PowerPoint</Application>
  <PresentationFormat>On-screen Show (4:3)</PresentationFormat>
  <Paragraphs>324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 </vt:lpstr>
      <vt:lpstr>CONTENTS</vt:lpstr>
      <vt:lpstr>    </vt:lpstr>
      <vt:lpstr>NDPW Core Business</vt:lpstr>
      <vt:lpstr>  </vt:lpstr>
      <vt:lpstr>NDPW Operating Context</vt:lpstr>
      <vt:lpstr>    </vt:lpstr>
      <vt:lpstr>Audit outcomes </vt:lpstr>
      <vt:lpstr>Irregular Expenditure – R 34,4 Bn </vt:lpstr>
      <vt:lpstr>Problem statement (cont’d)</vt:lpstr>
      <vt:lpstr>Problem statement (cont’d)</vt:lpstr>
      <vt:lpstr>    </vt:lpstr>
      <vt:lpstr>    </vt:lpstr>
      <vt:lpstr>  </vt:lpstr>
      <vt:lpstr>Sustainability through ………</vt:lpstr>
      <vt:lpstr>  </vt:lpstr>
      <vt:lpstr>Summary of scope of services</vt:lpstr>
      <vt:lpstr>  </vt:lpstr>
      <vt:lpstr>Project Resources Recommended</vt:lpstr>
      <vt:lpstr>  </vt:lpstr>
      <vt:lpstr>  </vt:lpstr>
      <vt:lpstr>Supply Chain Management (SCM)</vt:lpstr>
      <vt:lpstr>SCM – Specialised Streams</vt:lpstr>
      <vt:lpstr>SCM: Operational requirements</vt:lpstr>
      <vt:lpstr>  </vt:lpstr>
      <vt:lpstr>PMTE Operationalisation</vt:lpstr>
      <vt:lpstr>Policies, processes and SOP’s</vt:lpstr>
      <vt:lpstr>Accruals, Irregular Expenditure and Debtors</vt:lpstr>
      <vt:lpstr>Budgeting and reporting framework</vt:lpstr>
      <vt:lpstr>  </vt:lpstr>
      <vt:lpstr>Other salient considerations for bid</vt:lpstr>
      <vt:lpstr>  </vt:lpstr>
      <vt:lpstr>Evaluation of bids</vt:lpstr>
      <vt:lpstr>Evaluation of bids – functionality criteria</vt:lpstr>
      <vt:lpstr>Evaluation of bids – functionality criteria</vt:lpstr>
      <vt:lpstr>  </vt:lpstr>
      <vt:lpstr>Project costing</vt:lpstr>
      <vt:lpstr>  </vt:lpstr>
    </vt:vector>
  </TitlesOfParts>
  <Company>NDPW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Shezi</dc:creator>
  <cp:lastModifiedBy>Thandi Mokoneni</cp:lastModifiedBy>
  <cp:revision>322</cp:revision>
  <cp:lastPrinted>2014-12-11T04:03:07Z</cp:lastPrinted>
  <dcterms:created xsi:type="dcterms:W3CDTF">2012-10-02T15:07:36Z</dcterms:created>
  <dcterms:modified xsi:type="dcterms:W3CDTF">2014-12-12T08:02:39Z</dcterms:modified>
</cp:coreProperties>
</file>